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57" r:id="rId3"/>
    <p:sldId id="261" r:id="rId4"/>
    <p:sldId id="262" r:id="rId5"/>
    <p:sldId id="258" r:id="rId6"/>
    <p:sldId id="259" r:id="rId7"/>
    <p:sldId id="264" r:id="rId8"/>
    <p:sldId id="260" r:id="rId9"/>
    <p:sldId id="265" r:id="rId10"/>
    <p:sldId id="266" r:id="rId11"/>
    <p:sldId id="267" r:id="rId12"/>
    <p:sldId id="268" r:id="rId13"/>
    <p:sldId id="269" r:id="rId14"/>
    <p:sldId id="277" r:id="rId15"/>
    <p:sldId id="270" r:id="rId16"/>
    <p:sldId id="271" r:id="rId17"/>
    <p:sldId id="272" r:id="rId18"/>
    <p:sldId id="273" r:id="rId19"/>
    <p:sldId id="274" r:id="rId20"/>
    <p:sldId id="276" r:id="rId21"/>
    <p:sldId id="275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B3A01A-2680-4B81-B74E-E0262381F58A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D8309C-FB20-491B-92D4-C54115997F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B3A01A-2680-4B81-B74E-E0262381F58A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D8309C-FB20-491B-92D4-C54115997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B3A01A-2680-4B81-B74E-E0262381F58A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D8309C-FB20-491B-92D4-C54115997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B3A01A-2680-4B81-B74E-E0262381F58A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D8309C-FB20-491B-92D4-C54115997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B3A01A-2680-4B81-B74E-E0262381F58A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D8309C-FB20-491B-92D4-C54115997F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B3A01A-2680-4B81-B74E-E0262381F58A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D8309C-FB20-491B-92D4-C54115997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B3A01A-2680-4B81-B74E-E0262381F58A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D8309C-FB20-491B-92D4-C54115997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B3A01A-2680-4B81-B74E-E0262381F58A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D8309C-FB20-491B-92D4-C54115997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B3A01A-2680-4B81-B74E-E0262381F58A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D8309C-FB20-491B-92D4-C54115997F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B3A01A-2680-4B81-B74E-E0262381F58A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D8309C-FB20-491B-92D4-C54115997F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B3A01A-2680-4B81-B74E-E0262381F58A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D8309C-FB20-491B-92D4-C54115997F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8B3A01A-2680-4B81-B74E-E0262381F58A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1D8309C-FB20-491B-92D4-C54115997F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Паспортизация музеев образовательных </a:t>
            </a:r>
            <a:r>
              <a:rPr lang="ru-RU" dirty="0" smtClean="0"/>
              <a:t>организаций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8615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Муниципальный уровень: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комиссии проводят проверку деятельности всех музейных формирований, созданных в муниципальных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организациях,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 следующим направлениям:</a:t>
            </a:r>
          </a:p>
          <a:p>
            <a:pPr lvl="0" fontAlgn="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обязательной документации;</a:t>
            </a:r>
          </a:p>
          <a:p>
            <a:pPr lvl="0" fontAlgn="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собранных и зарегистрированных в инвентарной книге музея музейных предметов;</a:t>
            </a:r>
          </a:p>
          <a:p>
            <a:pPr lvl="0" fontAlgn="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музейной экспозиции;</a:t>
            </a:r>
          </a:p>
          <a:p>
            <a:pPr lvl="0" fontAlgn="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приспособленного помещения и оборудования для хранения и экспонирования музейной коллекции;</a:t>
            </a:r>
          </a:p>
          <a:p>
            <a:pPr lvl="0" fontAlgn="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музейного актива из числа обучающихся.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1366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effectLst/>
              </a:rPr>
              <a:t>Звание «Школьный музей»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критерии для паспортизации школьного музея:</a:t>
            </a:r>
          </a:p>
          <a:p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в музее актива из числа обучающихся и педагогов;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книги поступлений (инвентарной книги), в которой    зарегистрированы  музейные предметы;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помещения  и оборудования для хранения и экспонирования музейных предметов;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оформленная  музейная экспозиция;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устава (положения) музея, утвержденного руководителем образовательного учреждения.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379719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Муниципальный уровень: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82296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 проверки муниципальная комиссия формирует пакет документации для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краевой(областной) комиссии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обследования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музея;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учетная карточка; 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фотоматериалы; 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музейных предметов основного фонда;     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информация  по  направлениям основной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266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Краевой уровень: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Вышеуказанная документация направляется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туризма, краеведения  и спорта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КГБОУ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ДОД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ХКЦРТДиЮ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краевом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уровне – специалисты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отдела краеведения и музейной работы организуют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краевой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 по смотру и паспортизации музеев образовательных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9981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04800" y="274320"/>
            <a:ext cx="8628888" cy="3352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План-график </a:t>
            </a:r>
            <a:r>
              <a:rPr lang="ru-RU" sz="1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паспортизации  музеев образовательных учреждений  края на 2014 - 2015 гг</a:t>
            </a:r>
            <a:r>
              <a:rPr lang="ru-RU" sz="27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effectLst/>
              </a:rPr>
              <a:t> 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89535152"/>
              </p:ext>
            </p:extLst>
          </p:nvPr>
        </p:nvGraphicFramePr>
        <p:xfrm>
          <a:off x="1066800" y="457200"/>
          <a:ext cx="7772400" cy="620662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342130"/>
                <a:gridCol w="1533863"/>
                <a:gridCol w="1789507"/>
                <a:gridCol w="3106900"/>
              </a:tblGrid>
              <a:tr h="307266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Территория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Кол-во паспортизиро-ванных музеев (по состоянию на 01.12.2013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2014 год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2015 год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</a:tr>
              <a:tr h="20484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Амурский район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МБОУ СОШ с. Омми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МБОУ СОШ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п.. Литовко.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</a:tr>
              <a:tr h="20484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Аяно-Майский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нет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МБОУ СОШ с. Аян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МБОУ НОШ с. Аим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</a:tr>
              <a:tr h="20484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Бикинский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МБОУ ООШ № 3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Ванинский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  <a:tc>
                  <a:txBody>
                    <a:bodyPr/>
                    <a:lstStyle/>
                    <a:p>
                      <a:pPr marR="2823845" algn="ctr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-1477645" algn="ctr"/>
                          <a:tab pos="693420" algn="l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МБОУ СОШ п. Токи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МБОУ СОШ </a:t>
                      </a:r>
                      <a:r>
                        <a:rPr lang="ru-RU" sz="1200" dirty="0" err="1">
                          <a:effectLst/>
                        </a:rPr>
                        <a:t>с.п</a:t>
                      </a:r>
                      <a:r>
                        <a:rPr lang="ru-RU" sz="1200" dirty="0">
                          <a:effectLst/>
                        </a:rPr>
                        <a:t>. «Поселок Монгохто»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</a:tr>
              <a:tr h="12802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Верхнебуреинский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МКОУ СОШ №20 п. </a:t>
                      </a:r>
                      <a:r>
                        <a:rPr lang="ru-RU" sz="1200" dirty="0" err="1">
                          <a:effectLst/>
                        </a:rPr>
                        <a:t>Сулук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МКОУ СОШ № 22 п.Этыркен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</a:tr>
              <a:tr h="30726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Вяземский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МБОУ ООШ № 3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МБОУ СОШ № 20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МБОУ СОШ с. Аван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</a:tr>
              <a:tr h="184359">
                <a:tc>
                  <a:txBody>
                    <a:bodyPr/>
                    <a:lstStyle/>
                    <a:p>
                      <a:pPr marL="6858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Комсомольский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МКОУ СОШ с.  Новый Мир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</a:tr>
              <a:tr h="230449">
                <a:tc>
                  <a:txBody>
                    <a:bodyPr/>
                    <a:lstStyle/>
                    <a:p>
                      <a:pPr marL="6858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Район им. С. </a:t>
                      </a:r>
                      <a:r>
                        <a:rPr lang="ru-RU" sz="1200" dirty="0" smtClean="0">
                          <a:effectLst/>
                        </a:rPr>
                        <a:t>Лазо</a:t>
                      </a:r>
                      <a:endParaRPr lang="ru-RU" sz="1200" dirty="0">
                        <a:effectLst/>
                      </a:endParaRPr>
                    </a:p>
                  </a:txBody>
                  <a:tcPr marL="46090" marR="46090" marT="0" marB="0"/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МБОУ СОШ с. Могилевка</a:t>
                      </a:r>
                    </a:p>
                    <a:p>
                      <a:pPr marL="6858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МБОУ с. Полетное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</a:tr>
              <a:tr h="137843">
                <a:tc>
                  <a:txBody>
                    <a:bodyPr/>
                    <a:lstStyle/>
                    <a:p>
                      <a:pPr marL="6858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Нанайский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МОУ ООШ  с. Дада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</a:tr>
              <a:tr h="409688">
                <a:tc>
                  <a:txBody>
                    <a:bodyPr/>
                    <a:lstStyle/>
                    <a:p>
                      <a:pPr marL="6858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marL="6858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Николаевский</a:t>
                      </a:r>
                    </a:p>
                    <a:p>
                      <a:pPr marL="6858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</a:txBody>
                  <a:tcPr marL="46090" marR="46090" marT="0" marB="0"/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     МКОУ СОШ</a:t>
                      </a:r>
                    </a:p>
                    <a:p>
                      <a:pPr marL="6858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п.Многовершинный</a:t>
                      </a:r>
                      <a:r>
                        <a:rPr lang="ru-RU" sz="1200" dirty="0">
                          <a:effectLst/>
                        </a:rPr>
                        <a:t>, </a:t>
                      </a:r>
                    </a:p>
                    <a:p>
                      <a:pPr marL="6858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МКОУ СОШ № 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МКОУ СОШ с. </a:t>
                      </a:r>
                      <a:r>
                        <a:rPr lang="ru-RU" sz="1200" dirty="0" err="1">
                          <a:effectLst/>
                        </a:rPr>
                        <a:t>Иннокентьевка</a:t>
                      </a:r>
                      <a:r>
                        <a:rPr lang="ru-RU" sz="1200" dirty="0">
                          <a:effectLst/>
                        </a:rPr>
                        <a:t>, </a:t>
                      </a:r>
                    </a:p>
                    <a:p>
                      <a:pPr marL="6858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МКОУ СОШ </a:t>
                      </a:r>
                      <a:r>
                        <a:rPr lang="ru-RU" sz="1200" dirty="0" err="1">
                          <a:effectLst/>
                        </a:rPr>
                        <a:t>р.п</a:t>
                      </a:r>
                      <a:r>
                        <a:rPr lang="ru-RU" sz="1200" dirty="0">
                          <a:effectLst/>
                        </a:rPr>
                        <a:t>. Маго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</a:tr>
              <a:tr h="128027">
                <a:tc>
                  <a:txBody>
                    <a:bodyPr/>
                    <a:lstStyle/>
                    <a:p>
                      <a:pPr marL="6858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Охотский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МКОУ СОШ с. Арка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</a:tr>
              <a:tr h="204844">
                <a:tc>
                  <a:txBody>
                    <a:bodyPr/>
                    <a:lstStyle/>
                    <a:p>
                      <a:pPr marL="6858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Район им. П. Осипенко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</a:tr>
              <a:tr h="204844">
                <a:tc>
                  <a:txBody>
                    <a:bodyPr/>
                    <a:lstStyle/>
                    <a:p>
                      <a:pPr marL="6858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Советско-Гаванский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МБОУ СОШ № 15</a:t>
                      </a:r>
                    </a:p>
                    <a:p>
                      <a:pPr marL="6858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МБОУ СОШ № 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</a:tr>
              <a:tr h="108397">
                <a:tc>
                  <a:txBody>
                    <a:bodyPr/>
                    <a:lstStyle/>
                    <a:p>
                      <a:pPr marL="6858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Солнечный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</a:tr>
              <a:tr h="128027">
                <a:tc>
                  <a:txBody>
                    <a:bodyPr/>
                    <a:lstStyle/>
                    <a:p>
                      <a:pPr marL="6858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Тугуро-Чумиканский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</a:tr>
              <a:tr h="102422">
                <a:tc>
                  <a:txBody>
                    <a:bodyPr/>
                    <a:lstStyle/>
                    <a:p>
                      <a:pPr marL="6858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Ульчский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МБОУ СОШ п. Мариинский  Рейд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</a:tr>
              <a:tr h="145098">
                <a:tc>
                  <a:txBody>
                    <a:bodyPr/>
                    <a:lstStyle/>
                    <a:p>
                      <a:pPr marL="6858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Хабаровский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МКОУ СОШ с. Ильинка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МКОУ СОШ с. Осиновая Речка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</a:tr>
              <a:tr h="204844">
                <a:tc>
                  <a:txBody>
                    <a:bodyPr/>
                    <a:lstStyle/>
                    <a:p>
                      <a:pPr marL="6858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г. Комсомольск-на-Амуре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МОУ СОШ № 36</a:t>
                      </a:r>
                    </a:p>
                    <a:p>
                      <a:pPr marL="6858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МОУ СОШ № 31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МОУ Гимназия № 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</a:tr>
              <a:tr h="307266">
                <a:tc>
                  <a:txBody>
                    <a:bodyPr/>
                    <a:lstStyle/>
                    <a:p>
                      <a:pPr marL="6858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marL="6858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г. Хабаровск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МБОУ СОШ № 68</a:t>
                      </a:r>
                    </a:p>
                    <a:p>
                      <a:pPr marL="6858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МБОУ Гимназия № 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МБОУ лицей «Ритм»</a:t>
                      </a:r>
                    </a:p>
                    <a:p>
                      <a:pPr marL="6858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МБОУ СОШ № </a:t>
                      </a:r>
                      <a:r>
                        <a:rPr lang="ru-RU" sz="1200" dirty="0" smtClean="0">
                          <a:effectLst/>
                        </a:rPr>
                        <a:t>39</a:t>
                      </a:r>
                      <a:endParaRPr lang="ru-RU" sz="1200" dirty="0">
                        <a:effectLst/>
                      </a:endParaRPr>
                    </a:p>
                  </a:txBody>
                  <a:tcPr marL="46090" marR="46090" marT="0" marB="0"/>
                </a:tc>
              </a:tr>
              <a:tr h="128027">
                <a:tc>
                  <a:txBody>
                    <a:bodyPr/>
                    <a:lstStyle/>
                    <a:p>
                      <a:pPr marL="6858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Всего по краю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090" marR="4609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0474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Краевой уровень: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Краевая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и сроки паспортизации,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отчетной документации и правила 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заполнения,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и показатели работы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музеев образовательных организаций.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893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Краевой уровень: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Краевая комиссия</a:t>
            </a:r>
          </a:p>
          <a:p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инструктивно - методическое руководство ходом паспортизации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рассматривает присланные материалы о работе музеев, </a:t>
            </a:r>
            <a:endParaRPr lang="ru-RU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выборочные посещения 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музеев,</a:t>
            </a:r>
          </a:p>
          <a:p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принимает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о присвоении звания «Школьный музей</a:t>
            </a:r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</a:p>
          <a:p>
            <a:r>
              <a:rPr lang="ru-R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направляет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отчетные документы на рассмотрение комиссии федерального уровня.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3693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Федеральный уровень: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краевой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 и отчетные документы представляются в Федеральный центр детско-юношеского туризма и краеведения.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центр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туризма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 регистрацию документов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каждому музею выдается свидетельство с постоянным регистрационным номером.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(Данный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регистрационный номер проставляется на всех музейных документах – свидетельстве, паспорте, учетных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карточках).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835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Федеральный уровень: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Бланк свидетельства музея образовательного учреждения (школьного музея) заверяется подписью и печатью руководителя Федерального центра туризма и вручается вновь паспортизированным музеям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школьном музее хранятся документы: паспорт, учетная карточка, свидетельство, акт обследования  музейной экспозиции, составленный районной комиссией и утвержденный руководителем образовательного учреждения.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585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Переаттестация: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каждые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-школьный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музей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свой статус.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комиссия знакомится с содержанием работы музея, проводит сверку наличия фондов с учетной документацией, в результате которой в краевую комиссию присылается акт о ее проведении, новые учетные карточки.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Сверка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наличия фондов с учетной  документацией (переучет фондов) проходит также при смене руководителя музея.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2414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Цель паспортизации: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 </a:t>
            </a:r>
            <a:r>
              <a:rPr lang="ru-RU" dirty="0" smtClean="0"/>
              <a:t>развитие </a:t>
            </a:r>
            <a:r>
              <a:rPr lang="ru-RU" dirty="0"/>
              <a:t>и совершенствование сети музеев образовательных </a:t>
            </a:r>
            <a:r>
              <a:rPr lang="ru-RU" dirty="0" smtClean="0"/>
              <a:t>организаций края, </a:t>
            </a:r>
            <a:r>
              <a:rPr lang="ru-RU" dirty="0"/>
              <a:t>определение их правового статуса, упорядочение учета и обеспечение сохранности экспонатов </a:t>
            </a:r>
            <a:r>
              <a:rPr lang="ru-RU" dirty="0" smtClean="0"/>
              <a:t>в «школьных музеях».</a:t>
            </a:r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6901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435608" y="304800"/>
            <a:ext cx="7498080" cy="594360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6400" dirty="0"/>
              <a:t> </a:t>
            </a:r>
            <a:r>
              <a:rPr lang="ru-RU" sz="6400" b="1" dirty="0"/>
              <a:t>Форма акта </a:t>
            </a:r>
            <a:endParaRPr lang="ru-RU" sz="6400" dirty="0"/>
          </a:p>
          <a:p>
            <a:pPr algn="ctr"/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сверки наличия основного фонда с учетной документацией</a:t>
            </a:r>
          </a:p>
          <a:p>
            <a:pPr algn="ctr"/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(наименование музея)</a:t>
            </a: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Мы, нижеподписавшиеся члены  комиссии по паспортизации школьных музеев в составе____________________________________________________</a:t>
            </a:r>
          </a:p>
          <a:p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( 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Ф.И.О., должности)</a:t>
            </a: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составили настоящий акт о том,  что «____» ________ 20___г. проведена сверка наличия основного фонда музея с учетной документацией.</a:t>
            </a: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В результате сверки установлено следующее:</a:t>
            </a: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Согласно учетной документации на «____»  ________ 20___г. в  книге поступлений числится ______ предметов, записанных за _______ номерами.</a:t>
            </a: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При сверке установлено, что ______ предметов не оказалось в наличии,</a:t>
            </a: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 предметов  подлежит постановке на учет в государственных музеях,    ________ предметов не зарегистрировано.</a:t>
            </a: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Таким образом, фактическое количество учетных материалов, остающихся в основном фонде музея, составляет ______ предметов, записанных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за______номерами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комиссии</a:t>
            </a: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Члены комиссии </a:t>
            </a: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269321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Новый порядок предоставления документов: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82296" indent="0" algn="ctr">
              <a:buNone/>
            </a:pPr>
            <a:r>
              <a:rPr lang="ru-RU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электронном виде </a:t>
            </a:r>
            <a:r>
              <a:rPr lang="ru-RU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пакет </a:t>
            </a:r>
            <a:r>
              <a:rPr 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следующих документов:</a:t>
            </a:r>
          </a:p>
          <a:p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учетную карточку на музей в  формате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Ехе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 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обследования музея в формате 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pdf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заявку 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муниципального органа управления образованием  в 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формате </a:t>
            </a:r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pdf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фотографии экспозиций в электронном виде (формат  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JPEG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 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640х480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0999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Автор: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Кацупий Мария </a:t>
            </a:r>
            <a:r>
              <a:rPr lang="ru-RU" dirty="0" smtClean="0"/>
              <a:t>Вячеславовна, </a:t>
            </a:r>
          </a:p>
          <a:p>
            <a:pPr algn="r"/>
            <a:r>
              <a:rPr lang="ru-RU" dirty="0" smtClean="0"/>
              <a:t>директор центра туризма, краеведения и спорта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9627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паспортизации: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fontAlgn="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регулирование деятельности музеев образовательных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приобщение музеев образовательных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единым требованиям в вопросах организации и деятельности;</a:t>
            </a:r>
          </a:p>
          <a:p>
            <a:pPr lvl="0" fontAlgn="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систематизация сведений о музеях образовательных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информационной базы паспортизованных музеев образовательных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294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паспортизации: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fontAlgn="t"/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значимости музеев образовательных 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организаций,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статуса и роли в системе гражданского и патриотического воспитания подрастающего поколения;</a:t>
            </a:r>
          </a:p>
          <a:p>
            <a:pPr lvl="0" fontAlgn="t"/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системы работы по гражданскому и патриотическому воспитанию подрастающего поколения средствами музееведения;</a:t>
            </a:r>
          </a:p>
          <a:p>
            <a:pPr lvl="0" fontAlgn="t"/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внимания государственных учреждений, общественных объединений и организаций к проблеме сохранения исторической памяти, деятельности музеев образовательных 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организаций.</a:t>
            </a: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6384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Нормативные документы: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Звание «Школьный музей» присваивается тем музеям, работа которых соответствует требованиям, изложенным в примерном Положении о музее образовательного учреждения (школьном музее),  прилагаемом к письму Минобразования России от 12.03.2003 г. № 28-51-181/16 «О деятельности музеев образовательных учреждений».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1443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Нормативные документы: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27.03.2012 № 07-166 о переходе на электронный документооборот 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ФГБОУ ДОД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ФЦДЮТиК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«Об электронной форме паспортизации школьных музеев» от 14.09.2012 № 08-299 </a:t>
            </a:r>
          </a:p>
        </p:txBody>
      </p:sp>
    </p:spTree>
    <p:extLst>
      <p:ext uri="{BB962C8B-B14F-4D97-AF65-F5344CB8AC3E}">
        <p14:creationId xmlns:p14="http://schemas.microsoft.com/office/powerpoint/2010/main" xmlns="" val="190719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Порядок паспортизации</a:t>
            </a:r>
            <a:endParaRPr lang="ru-RU" sz="48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0023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Муниципальный уровень: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районные (городские) музейные комиссии, которые создаются при органах управления образованием или учреждениях дополнительного образования детей, курирующих туристско-краеведческую и музейную работу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887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Муниципальный уровень: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комиссия создается и утверждается органом управления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образованием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возглавляет ее специалист  по дополнительному образованию и воспитанию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МОУО</a:t>
            </a:r>
            <a:endParaRPr lang="ru-RU" dirty="0" smtClean="0"/>
          </a:p>
          <a:p>
            <a:pPr marL="82296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Состав: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 дополнительного образования детей, курирующий туристско-краеведческую  работу в образовательных учреждениях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представители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архива, библиотеки,  общественных организаций,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краеведы,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сотрудник местного музея. </a:t>
            </a:r>
          </a:p>
        </p:txBody>
      </p:sp>
    </p:spTree>
    <p:extLst>
      <p:ext uri="{BB962C8B-B14F-4D97-AF65-F5344CB8AC3E}">
        <p14:creationId xmlns:p14="http://schemas.microsoft.com/office/powerpoint/2010/main" xmlns="" val="61950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122</TotalTime>
  <Words>931</Words>
  <Application>Microsoft Office PowerPoint</Application>
  <PresentationFormat>Экран (4:3)</PresentationFormat>
  <Paragraphs>213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Солнцестояние</vt:lpstr>
      <vt:lpstr>Паспортизация музеев образовательных организаций  </vt:lpstr>
      <vt:lpstr>Цель паспортизации:</vt:lpstr>
      <vt:lpstr>Задачи паспортизации:</vt:lpstr>
      <vt:lpstr>Задачи паспортизации:</vt:lpstr>
      <vt:lpstr>Нормативные документы:</vt:lpstr>
      <vt:lpstr>Нормативные документы:</vt:lpstr>
      <vt:lpstr>Порядок паспортизации</vt:lpstr>
      <vt:lpstr>Муниципальный уровень:</vt:lpstr>
      <vt:lpstr>Муниципальный уровень:</vt:lpstr>
      <vt:lpstr>Муниципальный уровень:</vt:lpstr>
      <vt:lpstr>Звание «Школьный музей»</vt:lpstr>
      <vt:lpstr>Муниципальный уровень:</vt:lpstr>
      <vt:lpstr>Краевой уровень:</vt:lpstr>
      <vt:lpstr>  План-график паспортизации  музеев образовательных учреждений  края на 2014 - 2015 гг.   </vt:lpstr>
      <vt:lpstr>Краевой уровень:</vt:lpstr>
      <vt:lpstr>Краевой уровень:</vt:lpstr>
      <vt:lpstr>Федеральный уровень:</vt:lpstr>
      <vt:lpstr>Федеральный уровень:</vt:lpstr>
      <vt:lpstr>Переаттестация:</vt:lpstr>
      <vt:lpstr>Слайд 20</vt:lpstr>
      <vt:lpstr>Новый порядок предоставления документов:</vt:lpstr>
      <vt:lpstr> Автор: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</dc:creator>
  <cp:lastModifiedBy>ЦТКиС</cp:lastModifiedBy>
  <cp:revision>14</cp:revision>
  <dcterms:created xsi:type="dcterms:W3CDTF">2015-01-31T23:16:38Z</dcterms:created>
  <dcterms:modified xsi:type="dcterms:W3CDTF">2015-03-04T01:51:41Z</dcterms:modified>
</cp:coreProperties>
</file>