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329" r:id="rId3"/>
    <p:sldId id="324" r:id="rId4"/>
    <p:sldId id="330" r:id="rId5"/>
    <p:sldId id="283" r:id="rId6"/>
    <p:sldId id="325" r:id="rId7"/>
    <p:sldId id="326" r:id="rId8"/>
    <p:sldId id="327" r:id="rId9"/>
    <p:sldId id="328" r:id="rId10"/>
    <p:sldId id="331" r:id="rId11"/>
    <p:sldId id="315" r:id="rId12"/>
    <p:sldId id="333" r:id="rId13"/>
    <p:sldId id="332" r:id="rId14"/>
    <p:sldId id="316" r:id="rId15"/>
    <p:sldId id="305" r:id="rId16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E5F8"/>
    <a:srgbClr val="9FE7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14" y="-108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  <a:prstGeom prst="rect">
            <a:avLst/>
          </a:prstGeo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D885B27F-FA41-4177-B84B-1D6FC59E982F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28029E3F-7C82-47F0-BC8D-DC46A6959D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827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D885B27F-FA41-4177-B84B-1D6FC59E982F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28029E3F-7C82-47F0-BC8D-DC46A6959D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186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D885B27F-FA41-4177-B84B-1D6FC59E982F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28029E3F-7C82-47F0-BC8D-DC46A6959D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647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D885B27F-FA41-4177-B84B-1D6FC59E982F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28029E3F-7C82-47F0-BC8D-DC46A6959D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927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  <a:prstGeom prst="rect">
            <a:avLst/>
          </a:prstGeom>
        </p:spPr>
        <p:txBody>
          <a:bodyPr anchor="b"/>
          <a:lstStyle>
            <a:lvl1pPr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D885B27F-FA41-4177-B84B-1D6FC59E982F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28029E3F-7C82-47F0-BC8D-DC46A6959D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589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D885B27F-FA41-4177-B84B-1D6FC59E982F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28029E3F-7C82-47F0-BC8D-DC46A6959D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084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D885B27F-FA41-4177-B84B-1D6FC59E982F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28029E3F-7C82-47F0-BC8D-DC46A6959D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557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D885B27F-FA41-4177-B84B-1D6FC59E982F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28029E3F-7C82-47F0-BC8D-DC46A6959D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544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D885B27F-FA41-4177-B84B-1D6FC59E982F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28029E3F-7C82-47F0-BC8D-DC46A6959D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714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D885B27F-FA41-4177-B84B-1D6FC59E982F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28029E3F-7C82-47F0-BC8D-DC46A6959D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549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D885B27F-FA41-4177-B84B-1D6FC59E982F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28029E3F-7C82-47F0-BC8D-DC46A6959D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439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8341066" y="260811"/>
            <a:ext cx="2093803" cy="93854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306344" y="6391741"/>
            <a:ext cx="10128525" cy="905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867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teterinasl13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asi-futurestaff.mob-edu.ru/ui/index.htm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si-futurestaff.mob-edu.ru/ui/index.html" TargetMode="External"/><Relationship Id="rId2" Type="http://schemas.openxmlformats.org/officeDocument/2006/relationships/hyperlink" Target="https://asi-futurestaff.mob-edu.ru/ui/index.html#/login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7266" y="3968684"/>
            <a:ext cx="8858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НАВИГАТОР НАСТАВНИКА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620151"/>
            <a:ext cx="10691813" cy="1200052"/>
          </a:xfrm>
          <a:prstGeom prst="rect">
            <a:avLst/>
          </a:prstGeom>
          <a:solidFill>
            <a:srgbClr val="C0000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74714" y="1804679"/>
            <a:ext cx="93423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СТРАТЕГИЧЕСКАЯ ИНИЦИАТИВА </a:t>
            </a:r>
            <a:endParaRPr lang="ru-RU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«КАДРЫ БУДУЩЕГО ДЛЯ РЕГИОНОВ»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4714" y="5941407"/>
            <a:ext cx="26975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343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43943" y="260811"/>
            <a:ext cx="7491389" cy="6906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57200" y="1643449"/>
            <a:ext cx="9207126" cy="314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000" dirty="0" smtClean="0">
              <a:latin typeface="Arial" panose="020B0604020202020204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  <a:buClr>
                <a:srgbClr val="C00000"/>
              </a:buClr>
            </a:pPr>
            <a:r>
              <a:rPr lang="ru-RU" sz="2000" dirty="0" smtClean="0">
                <a:latin typeface="Arial" panose="020B0604020202020204" pitchFamily="34" charset="0"/>
                <a:cs typeface="Arial" pitchFamily="34" charset="0"/>
              </a:rPr>
              <a:t>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rgbClr val="C00000"/>
              </a:buClr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rgbClr val="C00000"/>
              </a:buClr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rgbClr val="C00000"/>
              </a:buClr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400" dirty="0"/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43943" y="376142"/>
            <a:ext cx="69600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ДОРОЖНАЯ КАРТА РЕАЛИЗАЦИИ ПРОЕКТА. ФОРМА</a:t>
            </a:r>
            <a:endParaRPr lang="ru-RU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398020" y="6196488"/>
            <a:ext cx="10402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4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605735"/>
              </p:ext>
            </p:extLst>
          </p:nvPr>
        </p:nvGraphicFramePr>
        <p:xfrm>
          <a:off x="321276" y="1415319"/>
          <a:ext cx="10021328" cy="5465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4108"/>
                <a:gridCol w="1816443"/>
                <a:gridCol w="2520777"/>
              </a:tblGrid>
              <a:tr h="62811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Виды деятельности в ходе реализации проекта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Сроки реализации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Ответственные исполнители</a:t>
                      </a:r>
                    </a:p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состава участников проектной команды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638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Выбор темы проекта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638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Исследование актуальности темы проекта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638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Формулирование цели проекта/ключевого вопроса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0009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программы действий,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том числе 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выбор средств реализации проекта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638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Планирование реализации проектной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детельности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638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Защита Паспорта проекта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638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Создание Продукта проекта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638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Представление Продукта (Предзащита проекта)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638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Оформление Продукта (Написание итогового эссе)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638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 презентации/доклада для защиты проекта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638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Составление отчета по результатам реализации проекта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638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Защита проекта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273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" y="260811"/>
            <a:ext cx="8105775" cy="9385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0218" y="1199360"/>
            <a:ext cx="9507725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Стажировочные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площадки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обеспечивают реализацию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профессиональных и социальных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проб,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представляют возможность ознакомиться с историей, производственным циклом и технологиями ведущих предприятий региона, а также подробнее изучить содержание деятельности ряда востребованных на современном рынке труда профессий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Профессиональная проба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— это профессиональное испытание,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моделирующее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элементы конкретного вида профессиональной деятельности,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способствующая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сознательному, обоснованному выбору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профессии.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Профессиональные пробы дают подростку возможность приобрести опыт в той деятельности, которую он выбрал, и определить, соответствует ли её характер его способностям и умениям. 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Профессиональные пробы проводятся в учреждениях и организациях — ведущих предприятиях региона различных отраслей.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Профессиональные пробы (примерные формы):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производственное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задание, связанное с выполнением технологически завершенного продукта,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изготовлении /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изготовление опытных образцов проектного продукта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изделия,  деловые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имитационные) игры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практикумы,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творческие задания исследовательского характера,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обеспечивающие реализацию проекта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производственные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практики,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практические прикладные исследования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т.д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43943" y="376142"/>
            <a:ext cx="69600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III.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СТАЖИРОВОЧНЫЕ ПЛОЩАДКИ. РЕАЛИЗАЦИЯ ПРОФЕССИОНАЛЬНЫХ ПРОБ 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398020" y="6196488"/>
            <a:ext cx="10402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7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5227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" y="260811"/>
            <a:ext cx="8105775" cy="9385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32486" y="1902940"/>
            <a:ext cx="9355457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Социальная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проба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— это особый вид социальной активности,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связанной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 выполнением специально организованной социальной деятельности в экономической, политической и духовной сферах. Вовлечение учащихся — участников инициативы АСИ в социальную практику позволяет решить значимые в современных условиях задачи, такие как 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и развитие компетенции социального взаимодействия, социальной компетентности в целом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Виды социальных проб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э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кскурсия, интервью, анкетирование,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ресс-конференция, наблюдение, социологическое исследование, встреча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 компетентным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специалистом.</a:t>
            </a:r>
          </a:p>
          <a:p>
            <a:pPr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Объекты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деятельности в ходе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социальных проб: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социальные институты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(инспекция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 делам несовершеннолетних, отделение пенсионного фонда, отделение социального обеспечения граждан, центр психологической работы с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детьми),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социальная среда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социальные явления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социальные отношения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43943" y="376142"/>
            <a:ext cx="69600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III.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СТАЖИРОВОЧНЫЕ ПЛОЩАДКИ. РЕАЛИЗАЦИЯ СОЦИАЛЬНЫХ ПРОБ 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398020" y="6196488"/>
            <a:ext cx="10402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7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7661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43944" y="260811"/>
            <a:ext cx="7481962" cy="6906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57200" y="1643449"/>
            <a:ext cx="9207126" cy="314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000" dirty="0" smtClean="0">
              <a:latin typeface="Arial" panose="020B0604020202020204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  <a:buClr>
                <a:srgbClr val="C00000"/>
              </a:buClr>
            </a:pPr>
            <a:r>
              <a:rPr lang="ru-RU" sz="2000" dirty="0" smtClean="0">
                <a:latin typeface="Arial" panose="020B0604020202020204" pitchFamily="34" charset="0"/>
                <a:cs typeface="Arial" pitchFamily="34" charset="0"/>
              </a:rPr>
              <a:t>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rgbClr val="C00000"/>
              </a:buClr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rgbClr val="C00000"/>
              </a:buClr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rgbClr val="C00000"/>
              </a:buClr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400" dirty="0"/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43943" y="376142"/>
            <a:ext cx="69600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ДОРОЖНАЯ КАРТА ПРОВЕДЕНИЯ СТАЖИРОВОК. ФОРМА</a:t>
            </a:r>
            <a:endParaRPr lang="ru-RU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398020" y="6196488"/>
            <a:ext cx="10402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4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681581"/>
              </p:ext>
            </p:extLst>
          </p:nvPr>
        </p:nvGraphicFramePr>
        <p:xfrm>
          <a:off x="457200" y="1275683"/>
          <a:ext cx="9646315" cy="5724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8238"/>
                <a:gridCol w="1261927"/>
                <a:gridCol w="1271208"/>
                <a:gridCol w="3294942"/>
              </a:tblGrid>
              <a:tr h="62756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Виды деятельности в ходе реализации профессиональных и социальных проб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Сроки реализации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Ответственные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Примечания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3253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Определение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еста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прохождения стажировки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Указать адрес места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проведения стажировки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0607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Сроки прохождения стажировки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Указать латы начала и завершения стажировки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3253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Определение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Руководителя стажировки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Указать ФИО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руководителя и его контактные данные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3253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Определение целей,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задач и планируемых результатов стажировки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2283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</a:t>
                      </a:r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плана стажировки 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конкретных видов деятельности  школьников/студентов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колледжей 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ходе 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реализации стажировки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 должен содержать конкретные даты реализации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видов деятельности 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5181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 стажировки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Должен быть проведен анализ достигнутых результатов с планируемыми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3253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Составление Отчета о прохождении стажировки участниками инициативы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5181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Написание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Отзыва о прохождении стажировки участниками инициативы Руководителем стажировки 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173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" y="260811"/>
            <a:ext cx="8105775" cy="9385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24465" y="1769806"/>
            <a:ext cx="9463478" cy="3342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400" dirty="0" smtClean="0"/>
          </a:p>
          <a:p>
            <a:pPr marL="342900" lvl="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400" dirty="0" smtClean="0"/>
              <a:t>Предлагаемые мероприятия: вебинары, конференции, консультации и др. </a:t>
            </a:r>
          </a:p>
          <a:p>
            <a:pPr marL="342900" lvl="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FF0000"/>
                </a:solidFill>
              </a:rPr>
              <a:t>Пример участия </a:t>
            </a:r>
            <a:r>
              <a:rPr lang="ru-RU" sz="2400" dirty="0" smtClean="0"/>
              <a:t>в мероприятиях </a:t>
            </a:r>
            <a:r>
              <a:rPr lang="ru-RU" sz="2400" dirty="0" smtClean="0">
                <a:solidFill>
                  <a:srgbClr val="FF0000"/>
                </a:solidFill>
              </a:rPr>
              <a:t>федеральной программы </a:t>
            </a:r>
            <a:r>
              <a:rPr lang="ru-RU" sz="2400" dirty="0" smtClean="0"/>
              <a:t>образовательных мероприятий:  </a:t>
            </a:r>
            <a:r>
              <a:rPr lang="ru-RU" sz="2400" dirty="0"/>
              <a:t>в</a:t>
            </a:r>
            <a:r>
              <a:rPr lang="ru-RU" sz="2400" dirty="0" smtClean="0"/>
              <a:t> первом сезоне инициативы было проведено </a:t>
            </a:r>
            <a:r>
              <a:rPr lang="ru-RU" sz="2400" dirty="0" smtClean="0">
                <a:solidFill>
                  <a:srgbClr val="FF0000"/>
                </a:solidFill>
              </a:rPr>
              <a:t>более 20 </a:t>
            </a:r>
            <a:r>
              <a:rPr lang="ru-RU" sz="2400" dirty="0" err="1" smtClean="0">
                <a:solidFill>
                  <a:srgbClr val="FF0000"/>
                </a:solidFill>
              </a:rPr>
              <a:t>вебинаров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(«Z-экология</a:t>
            </a:r>
            <a:r>
              <a:rPr lang="ru-RU" sz="2400" dirty="0"/>
              <a:t>. </a:t>
            </a:r>
            <a:r>
              <a:rPr lang="ru-RU" sz="2400" dirty="0" err="1"/>
              <a:t>Медиаграмотность</a:t>
            </a:r>
            <a:r>
              <a:rPr lang="ru-RU" sz="2400" dirty="0"/>
              <a:t>, вкус и </a:t>
            </a:r>
            <a:r>
              <a:rPr lang="ru-RU" sz="2400" dirty="0" smtClean="0"/>
              <a:t>цвет», «Диалог с подростком «5 шагов осознанного выбора»,</a:t>
            </a:r>
          </a:p>
          <a:p>
            <a:pPr lvl="0">
              <a:lnSpc>
                <a:spcPct val="80000"/>
              </a:lnSpc>
              <a:buClr>
                <a:srgbClr val="C00000"/>
              </a:buClr>
            </a:pPr>
            <a:r>
              <a:rPr lang="ru-RU" sz="2400" dirty="0"/>
              <a:t> </a:t>
            </a:r>
            <a:r>
              <a:rPr lang="ru-RU" sz="2400" dirty="0" smtClean="0"/>
              <a:t>       «</a:t>
            </a:r>
            <a:r>
              <a:rPr lang="en-US" sz="2400" dirty="0" smtClean="0"/>
              <a:t>Digital</a:t>
            </a:r>
            <a:r>
              <a:rPr lang="ru-RU" sz="2400" dirty="0"/>
              <a:t> – азбука невербальной </a:t>
            </a:r>
            <a:r>
              <a:rPr lang="ru-RU" sz="2400" dirty="0" smtClean="0"/>
              <a:t>коммуникации»; </a:t>
            </a:r>
            <a:endParaRPr lang="ru-RU" sz="2400" dirty="0"/>
          </a:p>
          <a:p>
            <a:pPr lvl="0">
              <a:lnSpc>
                <a:spcPct val="80000"/>
              </a:lnSpc>
              <a:buClr>
                <a:srgbClr val="C00000"/>
              </a:buClr>
            </a:pPr>
            <a:r>
              <a:rPr lang="ru-RU" sz="2400" dirty="0" smtClean="0"/>
              <a:t>      рекордсмен по участию в федеральных </a:t>
            </a:r>
            <a:r>
              <a:rPr lang="ru-RU" sz="2400" dirty="0" err="1" smtClean="0"/>
              <a:t>вебинарах</a:t>
            </a:r>
            <a:r>
              <a:rPr lang="ru-RU" sz="2400" dirty="0"/>
              <a:t> </a:t>
            </a:r>
            <a:r>
              <a:rPr lang="ru-RU" sz="2400" dirty="0" smtClean="0"/>
              <a:t>-  участник –       	инициативы Нечаева </a:t>
            </a:r>
            <a:r>
              <a:rPr lang="ru-RU" sz="2400" dirty="0"/>
              <a:t>П</a:t>
            </a:r>
            <a:r>
              <a:rPr lang="ru-RU" sz="2400" dirty="0" smtClean="0"/>
              <a:t>олина из Тюменской области</a:t>
            </a:r>
            <a:endParaRPr lang="ru-RU" sz="2400" dirty="0"/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7839" y="260812"/>
            <a:ext cx="69861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IV.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МЕРОПРИЯТИЯ 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ФЕДЕРАЛЬНОЙ И РЕГИОНАЛЬНОЙ ПРОГРАММЫ ОБРАЗОВАТЕЛЬНЫХ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МЕРОПРИЯТИЙ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398020" y="6196488"/>
            <a:ext cx="10402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8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3654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620151"/>
            <a:ext cx="10691813" cy="949798"/>
          </a:xfrm>
          <a:prstGeom prst="rect">
            <a:avLst/>
          </a:prstGeom>
          <a:solidFill>
            <a:srgbClr val="C0000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921" y="5418336"/>
            <a:ext cx="1069196" cy="1333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3200" y="3397029"/>
            <a:ext cx="2434261" cy="202130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252240" y="3551034"/>
            <a:ext cx="5815339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Тетерина Светлана Леонидовна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руководитель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федерального проектного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офиса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E-mail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teterinasl13@gmail.com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9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43943" y="260811"/>
            <a:ext cx="7661071" cy="9385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83059" y="1643449"/>
            <a:ext cx="9281267" cy="5361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000" dirty="0" smtClean="0">
              <a:latin typeface="Arial" panose="020B0604020202020204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Clr>
                <a:srgbClr val="C00000"/>
              </a:buClr>
            </a:pPr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Сформированы проектные команды в составе школьников/студентов колледжей, наставника, тьютора (студенты-лидеры)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Проработана проектная идея проектной команды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Подготовлен Паспорт проекта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Подготовлена Дорожная карта реализации проекта </a:t>
            </a:r>
            <a:endParaRPr lang="en-US" sz="20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rgbClr val="C00000"/>
              </a:buClr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Сформирован план стажировок для реализации профессиональных и социальных проб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rgbClr val="C00000"/>
              </a:buClr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rgbClr val="C00000"/>
              </a:buClr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rgbClr val="C00000"/>
              </a:buClr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400" dirty="0"/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43943" y="376142"/>
            <a:ext cx="69600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ЛЕТНЕЙ ШКОЛЫ</a:t>
            </a:r>
            <a:endParaRPr lang="ru-RU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398020" y="6196488"/>
            <a:ext cx="10402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4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5262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" y="260811"/>
            <a:ext cx="8105775" cy="11309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06344" y="2200644"/>
            <a:ext cx="9481599" cy="541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Освоение индивидуального учебного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плана (ИУП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)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обучающимися-участниками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инициативы</a:t>
            </a:r>
          </a:p>
          <a:p>
            <a:pPr marL="342900" indent="-342900" algn="just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Проектная деятельность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– реализация группового проекта в составе проектной команды 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Стажировки - реализация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профессиональных и социальных проб на стажировочных площадках — ведущих предприятиях и организациях региона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  <a:buClr>
                <a:srgbClr val="C00000"/>
              </a:buClr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Иные мероприятия в рамках федеральной и региональной программы образовательных мероприятий – участие в вебинарах, в том числе </a:t>
            </a:r>
            <a:r>
              <a:rPr lang="ru-RU" sz="2400" dirty="0" smtClean="0"/>
              <a:t>образовательных, направленных </a:t>
            </a:r>
            <a:r>
              <a:rPr lang="ru-RU" sz="2400" dirty="0"/>
              <a:t>на формирование и </a:t>
            </a:r>
            <a:r>
              <a:rPr lang="ru-RU" sz="2400" dirty="0" smtClean="0"/>
              <a:t>развитие </a:t>
            </a:r>
            <a:r>
              <a:rPr lang="ru-RU" sz="2400" dirty="0"/>
              <a:t>у участников инициативы навыков и компетенций </a:t>
            </a:r>
            <a:r>
              <a:rPr lang="en-US" sz="2400" dirty="0"/>
              <a:t>XXI</a:t>
            </a:r>
            <a:r>
              <a:rPr lang="ru-RU" sz="2400" dirty="0"/>
              <a:t> века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Clr>
                <a:srgbClr val="C00000"/>
              </a:buClr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Clr>
                <a:srgbClr val="C00000"/>
              </a:buClr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43943" y="376142"/>
            <a:ext cx="696001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СТРУКТУРА ПРОЕКТНО-ОБРАЗОВАТЕЛЬНОГО МАРШРУТА И ОСНОВНЫЕ ВИДЫ ДЕЯТЕЛЬНОСТИ УЧАСТНИКОВ ИНИЦИАТИВЫ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>
            <a:hlinkClick r:id="rId2"/>
          </p:cNvPr>
          <p:cNvSpPr/>
          <p:nvPr/>
        </p:nvSpPr>
        <p:spPr>
          <a:xfrm>
            <a:off x="643943" y="1285986"/>
            <a:ext cx="50569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398020" y="6211236"/>
            <a:ext cx="10402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4141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43944" y="260811"/>
            <a:ext cx="7500816" cy="7895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21277" y="1260389"/>
            <a:ext cx="9343050" cy="7976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Способствовать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образованию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проектных команд школьников/студентов колледжей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 соответствии с их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интересами</a:t>
            </a:r>
          </a:p>
          <a:p>
            <a:pPr algn="just">
              <a:lnSpc>
                <a:spcPct val="80000"/>
              </a:lnSpc>
              <a:buClr>
                <a:srgbClr val="C00000"/>
              </a:buClr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Совместно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 тьюторами определить круг региональных проблем, которые станут объектом внимания школьников в рамках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инициативы</a:t>
            </a:r>
          </a:p>
          <a:p>
            <a:pPr algn="just">
              <a:lnSpc>
                <a:spcPct val="80000"/>
              </a:lnSpc>
              <a:buClr>
                <a:srgbClr val="C00000"/>
              </a:buClr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Установить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контакты с теми командами, которые выбрали в качестве сферы деятельности то, что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входит в круг интересов наставника</a:t>
            </a:r>
          </a:p>
          <a:p>
            <a:pPr algn="just">
              <a:lnSpc>
                <a:spcPct val="80000"/>
              </a:lnSpc>
              <a:buClr>
                <a:srgbClr val="C00000"/>
              </a:buClr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Помочь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командам определить круг проблем, решением одной из которых займется каждая из его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команд</a:t>
            </a:r>
          </a:p>
          <a:p>
            <a:pPr algn="just">
              <a:lnSpc>
                <a:spcPct val="80000"/>
              </a:lnSpc>
              <a:buClr>
                <a:srgbClr val="C00000"/>
              </a:buClr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Поддерживать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постоянную связь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со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всеми проектными командами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тьюторами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своих проектных команд</a:t>
            </a:r>
          </a:p>
          <a:p>
            <a:pPr algn="just">
              <a:lnSpc>
                <a:spcPct val="80000"/>
              </a:lnSpc>
              <a:buClr>
                <a:srgbClr val="C00000"/>
              </a:buClr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Осуществлять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регулярное наставничество и оказывать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консультационную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помощь по мере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необходимости</a:t>
            </a:r>
          </a:p>
          <a:p>
            <a:pPr algn="just">
              <a:lnSpc>
                <a:spcPct val="80000"/>
              </a:lnSpc>
              <a:buClr>
                <a:srgbClr val="C00000"/>
              </a:buClr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Выступить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 качестве рецензента/оппонента предложенного способа решения проблемы на основании анализа паспорта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проекта</a:t>
            </a:r>
          </a:p>
          <a:p>
            <a:pPr algn="just">
              <a:lnSpc>
                <a:spcPct val="80000"/>
              </a:lnSpc>
              <a:buClr>
                <a:srgbClr val="C00000"/>
              </a:buClr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Оказывать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административную поддержку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своим проектным командам</a:t>
            </a:r>
          </a:p>
          <a:p>
            <a:pPr algn="just">
              <a:lnSpc>
                <a:spcPct val="80000"/>
              </a:lnSpc>
              <a:buClr>
                <a:srgbClr val="C00000"/>
              </a:buClr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Организовать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стажировки для участников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своих проектных команд</a:t>
            </a:r>
          </a:p>
          <a:p>
            <a:pPr algn="just">
              <a:lnSpc>
                <a:spcPct val="80000"/>
              </a:lnSpc>
              <a:buClr>
                <a:srgbClr val="C00000"/>
              </a:buClr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Организовать поиск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спонсоров/потенциальных инвесторов в проекты лидеров будущего 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содействовать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 формирование сети пользователей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продуктом</a:t>
            </a:r>
          </a:p>
          <a:p>
            <a:pPr algn="just">
              <a:lnSpc>
                <a:spcPct val="80000"/>
              </a:lnSpc>
              <a:buClr>
                <a:srgbClr val="C00000"/>
              </a:buClr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Поддержка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рекламы и продвижения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проектов своих проектных команд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rgbClr val="C00000"/>
              </a:buClr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rgbClr val="C00000"/>
              </a:buClr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rgbClr val="C00000"/>
              </a:buClr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rgbClr val="C00000"/>
              </a:buClr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400" dirty="0"/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43943" y="376142"/>
            <a:ext cx="69600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НАСТАВНИКА</a:t>
            </a:r>
            <a:endParaRPr lang="ru-RU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398020" y="6196488"/>
            <a:ext cx="10402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4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4506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" y="260811"/>
            <a:ext cx="8105775" cy="9385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47136" y="1314690"/>
            <a:ext cx="9540808" cy="633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400" dirty="0"/>
              <a:t>У</a:t>
            </a:r>
            <a:r>
              <a:rPr lang="ru-RU" sz="2400" dirty="0" smtClean="0"/>
              <a:t>чебные </a:t>
            </a:r>
            <a:r>
              <a:rPr lang="ru-RU" sz="2400" dirty="0"/>
              <a:t>предметы основной образовательной программы образовательной организации, в контингенте которой числится </a:t>
            </a:r>
            <a:r>
              <a:rPr lang="ru-RU" sz="2400" dirty="0" smtClean="0"/>
              <a:t>обучающийся, </a:t>
            </a:r>
            <a:r>
              <a:rPr lang="ru-RU" sz="2400" dirty="0"/>
              <a:t>осваиваемые в очной форме,</a:t>
            </a:r>
          </a:p>
          <a:p>
            <a:pPr algn="just">
              <a:lnSpc>
                <a:spcPct val="80000"/>
              </a:lnSpc>
              <a:buClr>
                <a:srgbClr val="C00000"/>
              </a:buClr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400" dirty="0" smtClean="0"/>
              <a:t>Учебные </a:t>
            </a:r>
            <a:r>
              <a:rPr lang="ru-RU" sz="2400" dirty="0"/>
              <a:t>предметы основной образовательной программы образовательной организации</a:t>
            </a:r>
            <a:r>
              <a:rPr lang="ru-RU" sz="2400" dirty="0" smtClean="0"/>
              <a:t>, </a:t>
            </a:r>
            <a:r>
              <a:rPr lang="ru-RU" sz="2400" dirty="0"/>
              <a:t>осваиваемые с использованием онлайн-курсов на платформе МЭО, осваиваемые в заочной </a:t>
            </a:r>
            <a:r>
              <a:rPr lang="ru-RU" sz="2400" dirty="0" smtClean="0"/>
              <a:t>форме</a:t>
            </a:r>
            <a:endParaRPr lang="ru-RU" sz="2400" dirty="0"/>
          </a:p>
          <a:p>
            <a:pPr algn="just">
              <a:lnSpc>
                <a:spcPct val="80000"/>
              </a:lnSpc>
              <a:buClr>
                <a:srgbClr val="C00000"/>
              </a:buClr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400" dirty="0"/>
              <a:t>О</a:t>
            </a:r>
            <a:r>
              <a:rPr lang="ru-RU" sz="2400" dirty="0" smtClean="0"/>
              <a:t>бязательные </a:t>
            </a:r>
            <a:r>
              <a:rPr lang="ru-RU" sz="2400" dirty="0"/>
              <a:t>онлайн-курсы</a:t>
            </a:r>
            <a:r>
              <a:rPr lang="ru-RU" sz="2400" dirty="0" smtClean="0"/>
              <a:t>*, </a:t>
            </a:r>
            <a:r>
              <a:rPr lang="ru-RU" sz="2400" dirty="0"/>
              <a:t>направленные на формирование навыков и компетенций </a:t>
            </a:r>
            <a:r>
              <a:rPr lang="en-US" sz="2400" dirty="0"/>
              <a:t>XXI</a:t>
            </a:r>
            <a:r>
              <a:rPr lang="ru-RU" sz="2400" dirty="0"/>
              <a:t> века – «Лидерство», «Навыки презентации», «Тиминг — эффективное командное взаимодействие</a:t>
            </a:r>
            <a:r>
              <a:rPr lang="ru-RU" sz="2400" dirty="0" smtClean="0"/>
              <a:t>»</a:t>
            </a:r>
            <a:endParaRPr lang="ru-RU" sz="2400" dirty="0"/>
          </a:p>
          <a:p>
            <a:pPr algn="just">
              <a:lnSpc>
                <a:spcPct val="80000"/>
              </a:lnSpc>
              <a:buClr>
                <a:srgbClr val="C00000"/>
              </a:buClr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400" dirty="0" smtClean="0"/>
              <a:t>Онлайн-курсы </a:t>
            </a:r>
            <a:r>
              <a:rPr lang="ru-RU" sz="2400" dirty="0"/>
              <a:t>по выбору</a:t>
            </a:r>
            <a:r>
              <a:rPr lang="ru-RU" sz="2400" dirty="0" smtClean="0"/>
              <a:t>*, </a:t>
            </a:r>
            <a:r>
              <a:rPr lang="ru-RU" sz="2400" dirty="0"/>
              <a:t>связанные с реализацией проектной идеи (не менее 2-х онлайн-курсов по выбору</a:t>
            </a:r>
            <a:r>
              <a:rPr lang="ru-RU" sz="2400" dirty="0" smtClean="0"/>
              <a:t>)</a:t>
            </a:r>
            <a:endParaRPr lang="ru-RU" sz="2400" dirty="0"/>
          </a:p>
          <a:p>
            <a:pPr algn="just">
              <a:lnSpc>
                <a:spcPct val="80000"/>
              </a:lnSpc>
              <a:buClr>
                <a:srgbClr val="C00000"/>
              </a:buClr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/>
              <a:t>*</a:t>
            </a:r>
            <a:r>
              <a:rPr lang="ru-RU" sz="2000" dirty="0"/>
              <a:t>Обязательные онлайн-курсы и онлайн-курсы по выбору размещены в Библиотеке курсов цифровой среды МЭО - </a:t>
            </a:r>
            <a:r>
              <a:rPr lang="ru-RU" sz="2000" u="sng" dirty="0">
                <a:hlinkClick r:id="rId2"/>
              </a:rPr>
              <a:t>https://asi-futurestaff.mob-edu.ru/ui/index.html#/login</a:t>
            </a:r>
            <a:r>
              <a:rPr lang="ru-RU" sz="2000" dirty="0"/>
              <a:t> . Вход в МЭО осуществляется наставниками по индивидуальному логину и паролю.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Clr>
                <a:srgbClr val="C00000"/>
              </a:buClr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43943" y="376142"/>
            <a:ext cx="69600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I.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ИНДИУВИДУЛЬНЫЙ 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УЧЕБНЫЙ ПЛАН УЧАСТНИКА ИНИЦИАТИВЫ. СТРУКТУРА</a:t>
            </a:r>
          </a:p>
        </p:txBody>
      </p:sp>
      <p:sp>
        <p:nvSpPr>
          <p:cNvPr id="6" name="Прямоугольник 5">
            <a:hlinkClick r:id="rId3"/>
          </p:cNvPr>
          <p:cNvSpPr/>
          <p:nvPr/>
        </p:nvSpPr>
        <p:spPr>
          <a:xfrm>
            <a:off x="643943" y="1285986"/>
            <a:ext cx="50569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398020" y="6211236"/>
            <a:ext cx="10402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0538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" y="260811"/>
            <a:ext cx="8105775" cy="9385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44411" y="1199359"/>
            <a:ext cx="9433982" cy="5115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Проектная деятельность -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ключевая активность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 рамках инициативы</a:t>
            </a:r>
          </a:p>
          <a:p>
            <a:pPr marL="342900" indent="-342900" algn="just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Состав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проектной команды: наставник – тьютор (студент-лидер) –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бучающиеся школ/студенты колледжей </a:t>
            </a:r>
          </a:p>
          <a:p>
            <a:pPr marL="342900" indent="-342900" algn="just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Тема проекта определяется в рамках одного из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приоритетных направлений социально-экономического развития субъекта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Российской Федерации, определенных региональным проектным офисом</a:t>
            </a:r>
          </a:p>
          <a:p>
            <a:pPr algn="just">
              <a:lnSpc>
                <a:spcPct val="80000"/>
              </a:lnSpc>
              <a:buClr>
                <a:srgbClr val="C00000"/>
              </a:buClr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Старт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проектной деятельности –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Летняя (Губернаторская)  школа</a:t>
            </a: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80769" y="260812"/>
            <a:ext cx="70231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II.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ПРОЕКТНАЯ ДЕЯТЕЛЬНОСТЬ УЧАСТНИКОВ ИНИЦИАТИВЫ. ОСНОВНЫЕ ПРИНЦИПЫ РЕАЛИЗАЦИИ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398020" y="6196488"/>
            <a:ext cx="10402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6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929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43943" y="260811"/>
            <a:ext cx="7651645" cy="9385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57200" y="1643449"/>
            <a:ext cx="9207126" cy="610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000" dirty="0" smtClean="0">
              <a:latin typeface="Arial" panose="020B0604020202020204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Структура проектной деятельности включает общие компоненты: 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анализ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актуальности реализуемого проекта, его социальной и личностной значимости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формулировка цели, задач, которые следует решить;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выбор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средств и методов, адекватных поставленным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целям;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планирование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определение последовательности и сроков работ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проведение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проектных работ или исследования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оформление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результатов работ в соответствии с замыслом проекта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представление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результатов.</a:t>
            </a: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rgbClr val="C00000"/>
              </a:buClr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rgbClr val="C00000"/>
              </a:buClr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400" dirty="0"/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43943" y="376142"/>
            <a:ext cx="69600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ПРОЕКТНОЙ ДЕЯТЕЛЬНОСТИ</a:t>
            </a:r>
            <a:endParaRPr lang="ru-RU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398020" y="6196488"/>
            <a:ext cx="10402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4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8793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43943" y="260811"/>
            <a:ext cx="7708205" cy="9385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57200" y="1662303"/>
            <a:ext cx="9207126" cy="708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000" dirty="0" smtClean="0">
              <a:latin typeface="Arial" panose="020B0604020202020204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itchFamily="34" charset="0"/>
              </a:rPr>
              <a:t>Этап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I. Поисковый: определение цели проекта (целеполагание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), выбор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средств достижения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цели, разработка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программы действий, включая поиск, выбор и анализ информации, т. е. исследование.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Clr>
                <a:srgbClr val="C00000"/>
              </a:buClr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Этап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II.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Аналитический (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планирование):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программирование,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определение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порядка действия,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выявление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последовательных этапов и тех, которые можно реализовывать параллельно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планирование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анализ временных ресурсов и установление сроков завершения каждого из этапов.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Clr>
                <a:srgbClr val="C00000"/>
              </a:buClr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Этап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III. Практический: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реализация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плана,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создание продукта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80000"/>
              </a:lnSpc>
              <a:buClr>
                <a:srgbClr val="C00000"/>
              </a:buClr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Этап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IV. Презентационный 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контрольный -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представление продукта и отчета по работе над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проектом: презентация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продукта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оценивание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 рефлексия.</a:t>
            </a:r>
          </a:p>
          <a:p>
            <a:pPr algn="just">
              <a:lnSpc>
                <a:spcPct val="80000"/>
              </a:lnSpc>
              <a:buClr>
                <a:srgbClr val="C00000"/>
              </a:buClr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rgbClr val="C00000"/>
              </a:buClr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rgbClr val="C00000"/>
              </a:buClr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rgbClr val="C00000"/>
              </a:buClr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400" dirty="0"/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43943" y="376142"/>
            <a:ext cx="69600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ЭТАПЫ ПРОЕКТНОЙ ДЕЯТЕЛЬНОСТИ</a:t>
            </a:r>
            <a:endParaRPr lang="ru-RU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398020" y="6196488"/>
            <a:ext cx="10402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4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8273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43944" y="260811"/>
            <a:ext cx="7576230" cy="9385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33632" y="1668161"/>
            <a:ext cx="9330694" cy="7060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ru-RU" sz="2000" dirty="0" smtClean="0">
                <a:latin typeface="Arial" panose="020B0604020202020204" pitchFamily="34" charset="0"/>
                <a:cs typeface="Arial" pitchFamily="34" charset="0"/>
              </a:rPr>
              <a:t>Паспорт проекта включает следующие разделы: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endParaRPr lang="ru-RU" sz="2000" dirty="0" smtClean="0">
              <a:latin typeface="Arial" panose="020B0604020202020204" pitchFamily="34" charset="0"/>
              <a:cs typeface="Arial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Название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проекта</a:t>
            </a: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Руководитель проекта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наставник,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студент-лидер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тьютор) </a:t>
            </a: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Консультант(ы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проекта (опционально)</a:t>
            </a: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Учебные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дисциплины, близкие к теме проекта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Состав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проектной группы (Фамилия, Имя учащихся, место учебы) и предполагаемое распределение ролей в проектной группе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Тип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проекта (информационный, исследовательский, творческий, практико-ориентированный, социальный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Цель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проекта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проекта (2—4 задачи, акцент на развивающих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задачах)</a:t>
            </a: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Вопросы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проекта (3—4 важнейших проблемных вопроса по теме проекта, на которые необходимо ответить участникам в ходе его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выполнения)</a:t>
            </a: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Необходимое оборудование</a:t>
            </a: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Аннотация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(актуальность проекта, значимость на уровне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региона)</a:t>
            </a: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Программа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действий/метод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исследования</a:t>
            </a: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Предполагаемые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продукт(ы) проекта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Этапы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работы над проектом — Дорожная карта (для каждого этапа указать форму, продолжительность и место работы учащихся, содержание работы, выход этапа) 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Clr>
                <a:srgbClr val="C00000"/>
              </a:buClr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400" dirty="0"/>
          </a:p>
          <a:p>
            <a:pPr marL="342900" indent="-342900">
              <a:lnSpc>
                <a:spcPct val="8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43943" y="376142"/>
            <a:ext cx="69600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ПАСПОРТ ПРОЕКТА. СТРУКТУРА</a:t>
            </a:r>
            <a:endParaRPr lang="ru-RU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398020" y="6196488"/>
            <a:ext cx="10402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4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5439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1350</TotalTime>
  <Words>1275</Words>
  <Application>Microsoft Office PowerPoint</Application>
  <PresentationFormat>Произвольный</PresentationFormat>
  <Paragraphs>230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Ридный Алексей Николаевич</dc:creator>
  <cp:lastModifiedBy>Олеся Александровна Сухова</cp:lastModifiedBy>
  <cp:revision>223</cp:revision>
  <cp:lastPrinted>2019-02-06T07:25:51Z</cp:lastPrinted>
  <dcterms:created xsi:type="dcterms:W3CDTF">2018-08-22T09:42:41Z</dcterms:created>
  <dcterms:modified xsi:type="dcterms:W3CDTF">2021-02-08T04:37:56Z</dcterms:modified>
</cp:coreProperties>
</file>