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77" r:id="rId3"/>
    <p:sldId id="265" r:id="rId4"/>
    <p:sldId id="272" r:id="rId5"/>
    <p:sldId id="267" r:id="rId6"/>
    <p:sldId id="266" r:id="rId7"/>
    <p:sldId id="268" r:id="rId8"/>
    <p:sldId id="278" r:id="rId9"/>
    <p:sldId id="271" r:id="rId10"/>
    <p:sldId id="273" r:id="rId11"/>
    <p:sldId id="263" r:id="rId12"/>
    <p:sldId id="264" r:id="rId13"/>
    <p:sldId id="279" r:id="rId14"/>
    <p:sldId id="280" r:id="rId15"/>
    <p:sldId id="284" r:id="rId16"/>
    <p:sldId id="269" r:id="rId17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17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B20C6-CF51-4A93-B20E-50CDF85922C8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A5F30-B299-4323-8423-097B67C48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5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A5F30-B299-4323-8423-097B67C4879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8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E57C-7C88-4155-BE7D-262232BDF825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D0-D474-4A51-9FE2-8F2502972C8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8831510" y="1356991"/>
            <a:ext cx="2592288" cy="2556284"/>
            <a:chOff x="5969874" y="977876"/>
            <a:chExt cx="4337800" cy="4104456"/>
          </a:xfrm>
        </p:grpSpPr>
        <p:sp>
          <p:nvSpPr>
            <p:cNvPr id="9" name="Овал 8"/>
            <p:cNvSpPr/>
            <p:nvPr userDrawn="1"/>
          </p:nvSpPr>
          <p:spPr>
            <a:xfrm>
              <a:off x="5969874" y="977876"/>
              <a:ext cx="4337800" cy="4104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0" name="Picture 2" descr="C:\Users\speka\Desktop\Без имени-1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358" y="1337916"/>
              <a:ext cx="3468268" cy="340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 userDrawn="1"/>
          </p:nvSpPr>
          <p:spPr>
            <a:xfrm>
              <a:off x="7584170" y="2418035"/>
              <a:ext cx="1128898" cy="12961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2" name="Picture 5" descr="C:\Users\speka\Desktop\976px-Coat_of_arms_of_Khabarovsk_Krai.sv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386" y="2618206"/>
              <a:ext cx="828093" cy="10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 userDrawn="1"/>
        </p:nvGrpSpPr>
        <p:grpSpPr>
          <a:xfrm>
            <a:off x="-25474" y="-27384"/>
            <a:ext cx="12276000" cy="6984000"/>
            <a:chOff x="0" y="-7764"/>
            <a:chExt cx="12218870" cy="6912000"/>
          </a:xfrm>
        </p:grpSpPr>
        <p:pic>
          <p:nvPicPr>
            <p:cNvPr id="14" name="Picture 4" descr="C:\Users\speka\Desktop\Рисунок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764"/>
              <a:ext cx="12218870" cy="69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Овал 14"/>
            <p:cNvSpPr/>
            <p:nvPr/>
          </p:nvSpPr>
          <p:spPr>
            <a:xfrm>
              <a:off x="7679382" y="2636912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 userDrawn="1"/>
        </p:nvGrpSpPr>
        <p:grpSpPr>
          <a:xfrm>
            <a:off x="6527254" y="1484784"/>
            <a:ext cx="3168352" cy="3168352"/>
            <a:chOff x="6527254" y="1484784"/>
            <a:chExt cx="3168352" cy="3168352"/>
          </a:xfrm>
        </p:grpSpPr>
        <p:sp>
          <p:nvSpPr>
            <p:cNvPr id="17" name="Овал 16"/>
            <p:cNvSpPr/>
            <p:nvPr/>
          </p:nvSpPr>
          <p:spPr>
            <a:xfrm>
              <a:off x="6527254" y="1484784"/>
              <a:ext cx="3168352" cy="31683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C:\Users\speka\Desktop\Без имени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653" y="1667441"/>
              <a:ext cx="2956953" cy="2900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Овал 18"/>
            <p:cNvSpPr/>
            <p:nvPr/>
          </p:nvSpPr>
          <p:spPr>
            <a:xfrm>
              <a:off x="7689813" y="2637024"/>
              <a:ext cx="1069689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5" descr="C:\Users\speka\Desktop\976px-Coat_of_arms_of_Khabarovsk_Krai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569" y="2732285"/>
              <a:ext cx="679909" cy="840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79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E57C-7C88-4155-BE7D-262232BDF825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D0-D474-4A51-9FE2-8F2502972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6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E57C-7C88-4155-BE7D-262232BDF825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D0-D474-4A51-9FE2-8F2502972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40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 userDrawn="1"/>
        </p:nvGrpSpPr>
        <p:grpSpPr bwMode="auto">
          <a:xfrm>
            <a:off x="-204788" y="-26988"/>
            <a:ext cx="12565063" cy="7200901"/>
            <a:chOff x="0" y="-7764"/>
            <a:chExt cx="12218870" cy="6912000"/>
          </a:xfrm>
        </p:grpSpPr>
        <p:pic>
          <p:nvPicPr>
            <p:cNvPr id="3" name="Picture 4" descr="C:\Users\speka\Desktop\Рисунок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7764"/>
              <a:ext cx="12218870" cy="69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Овал 3"/>
            <p:cNvSpPr/>
            <p:nvPr/>
          </p:nvSpPr>
          <p:spPr>
            <a:xfrm>
              <a:off x="7678669" y="2637570"/>
              <a:ext cx="937063" cy="9356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5" name="Picture 2" descr="\\main\Обмен Отделы\КПД\К.И. Спека\обл_!.png"/>
          <p:cNvPicPr>
            <a:picLocks noChangeAspect="1" noChangeArrowheads="1"/>
          </p:cNvPicPr>
          <p:nvPr userDrawn="1"/>
        </p:nvPicPr>
        <p:blipFill>
          <a:blip r:embed="rId3"/>
          <a:srcRect l="38901" t="21674" r="26524" b="29735"/>
          <a:stretch>
            <a:fillRect/>
          </a:stretch>
        </p:blipFill>
        <p:spPr bwMode="auto">
          <a:xfrm>
            <a:off x="5662613" y="571500"/>
            <a:ext cx="5121275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 userDrawn="1"/>
        </p:nvSpPr>
        <p:spPr>
          <a:xfrm>
            <a:off x="7691438" y="2511425"/>
            <a:ext cx="1068387" cy="12112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5" descr="C:\Users\speka\Desktop\976px-Coat_of_arms_of_Khabarovsk_Krai.svg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769225" y="2651125"/>
            <a:ext cx="81597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DDDD-4905-499E-A573-377AFB6D4CA8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5461-613A-433D-B705-0C96E98C1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3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E57C-7C88-4155-BE7D-262232BDF825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D0-D474-4A51-9FE2-8F2502972C8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 descr="\\main\Обмен Отделы\КПД\К.И. Спека\бренд лист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 t="4409" r="8881" b="69705"/>
          <a:stretch/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9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E57C-7C88-4155-BE7D-262232BDF825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D0-D474-4A51-9FE2-8F2502972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0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E57C-7C88-4155-BE7D-262232BDF825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D0-D474-4A51-9FE2-8F2502972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6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E57C-7C88-4155-BE7D-262232BDF825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D0-D474-4A51-9FE2-8F2502972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0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E57C-7C88-4155-BE7D-262232BDF825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D0-D474-4A51-9FE2-8F2502972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6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E57C-7C88-4155-BE7D-262232BDF825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D0-D474-4A51-9FE2-8F2502972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2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E57C-7C88-4155-BE7D-262232BDF825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D0-D474-4A51-9FE2-8F2502972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1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E57C-7C88-4155-BE7D-262232BDF825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D0-D474-4A51-9FE2-8F2502972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2E57C-7C88-4155-BE7D-262232BDF825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E0D0-D474-4A51-9FE2-8F2502972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3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6.pn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9.png" Type="http://schemas.openxmlformats.org/officeDocument/2006/relationships/image"/><Relationship Id="rId5" Target="../media/image18.pn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.pn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27.pfdo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542" y="1052736"/>
            <a:ext cx="6092825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07943">
              <a:lnSpc>
                <a:spcPct val="90000"/>
              </a:lnSpc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</a:rPr>
              <a:t>Порядок вступления в систему ПФДО и распространенные ошибки образовательных организаций при регистрации, зачислении детей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3158" y="5934670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dirty="0">
                <a:latin typeface="Arial Narrow" pitchFamily="34" charset="0"/>
                <a:ea typeface="PT Sans" panose="020B0503020203020204" pitchFamily="34" charset="-52"/>
              </a:rPr>
              <a:t>Заместитель директора </a:t>
            </a:r>
            <a:br>
              <a:rPr lang="ru-RU" altLang="ru-RU" dirty="0">
                <a:latin typeface="Arial Narrow" pitchFamily="34" charset="0"/>
                <a:ea typeface="PT Sans" panose="020B0503020203020204" pitchFamily="34" charset="-52"/>
              </a:rPr>
            </a:br>
            <a:r>
              <a:rPr lang="ru-RU" altLang="ru-RU" dirty="0">
                <a:latin typeface="Arial Narrow" pitchFamily="34" charset="0"/>
                <a:ea typeface="PT Sans" panose="020B0503020203020204" pitchFamily="34" charset="-52"/>
              </a:rPr>
              <a:t>по координации проектной деятельности</a:t>
            </a:r>
          </a:p>
          <a:p>
            <a:pPr algn="r">
              <a:defRPr/>
            </a:pPr>
            <a:r>
              <a:rPr lang="ru-RU" altLang="ru-RU" b="1" dirty="0">
                <a:solidFill>
                  <a:srgbClr val="002060"/>
                </a:solidFill>
                <a:latin typeface="Arial Narrow" pitchFamily="34" charset="0"/>
                <a:ea typeface="PT Sans" panose="020B0503020203020204" pitchFamily="34" charset="-52"/>
              </a:rPr>
              <a:t>НАТАЛЬЯ ЮРЬЕВНА БУРАЯ</a:t>
            </a:r>
          </a:p>
        </p:txBody>
      </p:sp>
    </p:spTree>
    <p:extLst>
      <p:ext uri="{BB962C8B-B14F-4D97-AF65-F5344CB8AC3E}">
        <p14:creationId xmlns:p14="http://schemas.microsoft.com/office/powerpoint/2010/main" val="11519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311229" y="1847331"/>
            <a:ext cx="5688633" cy="4822029"/>
            <a:chOff x="0" y="0"/>
            <a:chExt cx="6036267" cy="5157192"/>
          </a:xfrm>
        </p:grpSpPr>
        <p:pic>
          <p:nvPicPr>
            <p:cNvPr id="5" name="Рисунок 4" descr="Рисунок 4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8611" b="10656"/>
            <a:stretch>
              <a:fillRect/>
            </a:stretch>
          </p:blipFill>
          <p:spPr>
            <a:xfrm>
              <a:off x="-1" y="-1"/>
              <a:ext cx="6036269" cy="51571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905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134" t="9567" r="1940" b="4879"/>
            <a:stretch>
              <a:fillRect/>
            </a:stretch>
          </p:blipFill>
          <p:spPr>
            <a:xfrm>
              <a:off x="111498" y="335165"/>
              <a:ext cx="5653788" cy="3323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1641770" y="2983773"/>
            <a:ext cx="3874033" cy="92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46C0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en-US" dirty="0" smtClean="0"/>
              <a:t>https://27.pfdo.ru/</a:t>
            </a:r>
            <a:endParaRPr lang="en-US" dirty="0"/>
          </a:p>
        </p:txBody>
      </p:sp>
      <p:sp>
        <p:nvSpPr>
          <p:cNvPr id="8" name="Заголовок 1"/>
          <p:cNvSpPr txBox="1"/>
          <p:nvPr/>
        </p:nvSpPr>
        <p:spPr>
          <a:xfrm>
            <a:off x="694606" y="902330"/>
            <a:ext cx="10729191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4000">
                <a:solidFill>
                  <a:srgbClr val="1F4DA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4400" dirty="0" err="1"/>
              <a:t>Портал</a:t>
            </a:r>
            <a:r>
              <a:rPr sz="4400" dirty="0"/>
              <a:t> </a:t>
            </a:r>
            <a:r>
              <a:rPr sz="4400" dirty="0" err="1"/>
              <a:t>персонифицированного</a:t>
            </a:r>
            <a:r>
              <a:rPr sz="4400" dirty="0"/>
              <a:t> </a:t>
            </a:r>
            <a:r>
              <a:rPr sz="4400" dirty="0" err="1"/>
              <a:t>финансирования</a:t>
            </a:r>
            <a:r>
              <a:rPr sz="4400" dirty="0"/>
              <a:t> </a:t>
            </a:r>
            <a:r>
              <a:rPr sz="4400" dirty="0" err="1"/>
              <a:t>Хабаровского</a:t>
            </a:r>
            <a:r>
              <a:rPr sz="4400" dirty="0"/>
              <a:t> </a:t>
            </a:r>
            <a:r>
              <a:rPr sz="4400" dirty="0" err="1"/>
              <a:t>края</a:t>
            </a:r>
            <a:endParaRPr sz="4400" dirty="0"/>
          </a:p>
        </p:txBody>
      </p:sp>
      <p:sp>
        <p:nvSpPr>
          <p:cNvPr id="9" name="Заголовок 1"/>
          <p:cNvSpPr txBox="1"/>
          <p:nvPr/>
        </p:nvSpPr>
        <p:spPr>
          <a:xfrm>
            <a:off x="1342678" y="4212412"/>
            <a:ext cx="381642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ЗАРЕГИСТРИРОВАНО</a:t>
            </a:r>
          </a:p>
        </p:txBody>
      </p:sp>
      <p:sp>
        <p:nvSpPr>
          <p:cNvPr id="10" name="Заголовок 1"/>
          <p:cNvSpPr txBox="1"/>
          <p:nvPr/>
        </p:nvSpPr>
        <p:spPr>
          <a:xfrm>
            <a:off x="1486695" y="4883883"/>
            <a:ext cx="3816425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200" b="1">
                <a:solidFill>
                  <a:srgbClr val="1F4DA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19 районов</a:t>
            </a:r>
          </a:p>
        </p:txBody>
      </p:sp>
      <p:sp>
        <p:nvSpPr>
          <p:cNvPr id="11" name="Google Shape;768;p37"/>
          <p:cNvSpPr/>
          <p:nvPr/>
        </p:nvSpPr>
        <p:spPr>
          <a:xfrm>
            <a:off x="2043606" y="5032234"/>
            <a:ext cx="307186" cy="307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0" y="10249"/>
                </a:lnTo>
                <a:lnTo>
                  <a:pt x="130" y="9146"/>
                </a:lnTo>
                <a:lnTo>
                  <a:pt x="228" y="8627"/>
                </a:lnTo>
                <a:lnTo>
                  <a:pt x="325" y="8109"/>
                </a:lnTo>
                <a:lnTo>
                  <a:pt x="487" y="7589"/>
                </a:lnTo>
                <a:lnTo>
                  <a:pt x="648" y="7103"/>
                </a:lnTo>
                <a:lnTo>
                  <a:pt x="844" y="6584"/>
                </a:lnTo>
                <a:lnTo>
                  <a:pt x="1071" y="6130"/>
                </a:lnTo>
                <a:lnTo>
                  <a:pt x="1298" y="5644"/>
                </a:lnTo>
                <a:lnTo>
                  <a:pt x="1557" y="5190"/>
                </a:lnTo>
                <a:lnTo>
                  <a:pt x="1850" y="4767"/>
                </a:lnTo>
                <a:lnTo>
                  <a:pt x="2141" y="4345"/>
                </a:lnTo>
                <a:lnTo>
                  <a:pt x="2465" y="3924"/>
                </a:lnTo>
                <a:lnTo>
                  <a:pt x="2822" y="3536"/>
                </a:lnTo>
                <a:lnTo>
                  <a:pt x="3535" y="2822"/>
                </a:lnTo>
                <a:lnTo>
                  <a:pt x="3924" y="2465"/>
                </a:lnTo>
                <a:lnTo>
                  <a:pt x="4346" y="2140"/>
                </a:lnTo>
                <a:lnTo>
                  <a:pt x="4768" y="1848"/>
                </a:lnTo>
                <a:lnTo>
                  <a:pt x="5189" y="1557"/>
                </a:lnTo>
                <a:lnTo>
                  <a:pt x="5643" y="1297"/>
                </a:lnTo>
                <a:lnTo>
                  <a:pt x="6129" y="1071"/>
                </a:lnTo>
                <a:lnTo>
                  <a:pt x="6583" y="843"/>
                </a:lnTo>
                <a:lnTo>
                  <a:pt x="7103" y="649"/>
                </a:lnTo>
                <a:lnTo>
                  <a:pt x="7589" y="486"/>
                </a:lnTo>
                <a:lnTo>
                  <a:pt x="8108" y="324"/>
                </a:lnTo>
                <a:lnTo>
                  <a:pt x="8627" y="226"/>
                </a:lnTo>
                <a:lnTo>
                  <a:pt x="9145" y="129"/>
                </a:lnTo>
                <a:lnTo>
                  <a:pt x="9697" y="65"/>
                </a:lnTo>
                <a:lnTo>
                  <a:pt x="10248" y="0"/>
                </a:lnTo>
                <a:lnTo>
                  <a:pt x="11352" y="0"/>
                </a:lnTo>
                <a:lnTo>
                  <a:pt x="11903" y="65"/>
                </a:lnTo>
                <a:lnTo>
                  <a:pt x="12455" y="129"/>
                </a:lnTo>
                <a:lnTo>
                  <a:pt x="12973" y="226"/>
                </a:lnTo>
                <a:lnTo>
                  <a:pt x="13492" y="324"/>
                </a:lnTo>
                <a:lnTo>
                  <a:pt x="14011" y="486"/>
                </a:lnTo>
                <a:lnTo>
                  <a:pt x="14529" y="649"/>
                </a:lnTo>
                <a:lnTo>
                  <a:pt x="15017" y="843"/>
                </a:lnTo>
                <a:lnTo>
                  <a:pt x="15471" y="1071"/>
                </a:lnTo>
                <a:lnTo>
                  <a:pt x="15957" y="1297"/>
                </a:lnTo>
                <a:lnTo>
                  <a:pt x="16411" y="1557"/>
                </a:lnTo>
                <a:lnTo>
                  <a:pt x="16833" y="1848"/>
                </a:lnTo>
                <a:lnTo>
                  <a:pt x="17254" y="2140"/>
                </a:lnTo>
                <a:lnTo>
                  <a:pt x="17676" y="2465"/>
                </a:lnTo>
                <a:lnTo>
                  <a:pt x="18065" y="2822"/>
                </a:lnTo>
                <a:lnTo>
                  <a:pt x="18421" y="3179"/>
                </a:lnTo>
                <a:lnTo>
                  <a:pt x="18810" y="3536"/>
                </a:lnTo>
                <a:lnTo>
                  <a:pt x="19135" y="3924"/>
                </a:lnTo>
                <a:lnTo>
                  <a:pt x="19459" y="4345"/>
                </a:lnTo>
                <a:lnTo>
                  <a:pt x="19750" y="4767"/>
                </a:lnTo>
                <a:lnTo>
                  <a:pt x="20043" y="5190"/>
                </a:lnTo>
                <a:lnTo>
                  <a:pt x="20303" y="5644"/>
                </a:lnTo>
                <a:lnTo>
                  <a:pt x="20529" y="6130"/>
                </a:lnTo>
                <a:lnTo>
                  <a:pt x="20756" y="6584"/>
                </a:lnTo>
                <a:lnTo>
                  <a:pt x="20952" y="7103"/>
                </a:lnTo>
                <a:lnTo>
                  <a:pt x="21113" y="7589"/>
                </a:lnTo>
                <a:lnTo>
                  <a:pt x="21275" y="8109"/>
                </a:lnTo>
                <a:lnTo>
                  <a:pt x="21372" y="8627"/>
                </a:lnTo>
                <a:lnTo>
                  <a:pt x="21470" y="9146"/>
                </a:lnTo>
                <a:lnTo>
                  <a:pt x="21600" y="10249"/>
                </a:lnTo>
                <a:lnTo>
                  <a:pt x="21600" y="11351"/>
                </a:lnTo>
                <a:lnTo>
                  <a:pt x="21470" y="12454"/>
                </a:lnTo>
                <a:lnTo>
                  <a:pt x="21275" y="13493"/>
                </a:lnTo>
                <a:lnTo>
                  <a:pt x="21113" y="14011"/>
                </a:lnTo>
                <a:lnTo>
                  <a:pt x="20952" y="14498"/>
                </a:lnTo>
                <a:lnTo>
                  <a:pt x="20756" y="15016"/>
                </a:lnTo>
                <a:lnTo>
                  <a:pt x="20529" y="15470"/>
                </a:lnTo>
                <a:lnTo>
                  <a:pt x="20303" y="15958"/>
                </a:lnTo>
                <a:lnTo>
                  <a:pt x="20043" y="16410"/>
                </a:lnTo>
                <a:lnTo>
                  <a:pt x="19750" y="16833"/>
                </a:lnTo>
                <a:lnTo>
                  <a:pt x="19459" y="17255"/>
                </a:lnTo>
                <a:lnTo>
                  <a:pt x="19135" y="17676"/>
                </a:lnTo>
                <a:lnTo>
                  <a:pt x="18810" y="18066"/>
                </a:lnTo>
                <a:lnTo>
                  <a:pt x="18421" y="18423"/>
                </a:lnTo>
                <a:lnTo>
                  <a:pt x="18065" y="18778"/>
                </a:lnTo>
                <a:lnTo>
                  <a:pt x="17676" y="19135"/>
                </a:lnTo>
                <a:lnTo>
                  <a:pt x="17254" y="19460"/>
                </a:lnTo>
                <a:lnTo>
                  <a:pt x="16833" y="19752"/>
                </a:lnTo>
                <a:lnTo>
                  <a:pt x="16411" y="20043"/>
                </a:lnTo>
                <a:lnTo>
                  <a:pt x="15957" y="20303"/>
                </a:lnTo>
                <a:lnTo>
                  <a:pt x="15471" y="20531"/>
                </a:lnTo>
                <a:lnTo>
                  <a:pt x="15017" y="20757"/>
                </a:lnTo>
                <a:lnTo>
                  <a:pt x="14529" y="20951"/>
                </a:lnTo>
                <a:lnTo>
                  <a:pt x="14011" y="21114"/>
                </a:lnTo>
                <a:lnTo>
                  <a:pt x="13492" y="21276"/>
                </a:lnTo>
                <a:lnTo>
                  <a:pt x="12973" y="21374"/>
                </a:lnTo>
                <a:lnTo>
                  <a:pt x="12455" y="21471"/>
                </a:lnTo>
                <a:lnTo>
                  <a:pt x="11903" y="21536"/>
                </a:lnTo>
                <a:lnTo>
                  <a:pt x="11352" y="21600"/>
                </a:lnTo>
                <a:lnTo>
                  <a:pt x="10248" y="21600"/>
                </a:lnTo>
                <a:lnTo>
                  <a:pt x="9697" y="21536"/>
                </a:lnTo>
                <a:lnTo>
                  <a:pt x="9145" y="21471"/>
                </a:lnTo>
                <a:lnTo>
                  <a:pt x="8627" y="21374"/>
                </a:lnTo>
                <a:lnTo>
                  <a:pt x="8108" y="21276"/>
                </a:lnTo>
                <a:lnTo>
                  <a:pt x="7589" y="21114"/>
                </a:lnTo>
                <a:lnTo>
                  <a:pt x="7103" y="20951"/>
                </a:lnTo>
                <a:lnTo>
                  <a:pt x="6583" y="20757"/>
                </a:lnTo>
                <a:lnTo>
                  <a:pt x="6129" y="20531"/>
                </a:lnTo>
                <a:lnTo>
                  <a:pt x="5643" y="20303"/>
                </a:lnTo>
                <a:lnTo>
                  <a:pt x="5189" y="20043"/>
                </a:lnTo>
                <a:lnTo>
                  <a:pt x="4768" y="19752"/>
                </a:lnTo>
                <a:lnTo>
                  <a:pt x="4346" y="19460"/>
                </a:lnTo>
                <a:lnTo>
                  <a:pt x="3924" y="19135"/>
                </a:lnTo>
                <a:lnTo>
                  <a:pt x="3535" y="18778"/>
                </a:lnTo>
                <a:lnTo>
                  <a:pt x="3179" y="18423"/>
                </a:lnTo>
                <a:lnTo>
                  <a:pt x="2822" y="18066"/>
                </a:lnTo>
                <a:lnTo>
                  <a:pt x="2465" y="17676"/>
                </a:lnTo>
                <a:lnTo>
                  <a:pt x="2141" y="17255"/>
                </a:lnTo>
                <a:lnTo>
                  <a:pt x="1850" y="16833"/>
                </a:lnTo>
                <a:lnTo>
                  <a:pt x="1557" y="16410"/>
                </a:lnTo>
                <a:lnTo>
                  <a:pt x="1298" y="15958"/>
                </a:lnTo>
                <a:lnTo>
                  <a:pt x="1071" y="15470"/>
                </a:lnTo>
                <a:lnTo>
                  <a:pt x="844" y="15016"/>
                </a:lnTo>
                <a:lnTo>
                  <a:pt x="648" y="14498"/>
                </a:lnTo>
                <a:lnTo>
                  <a:pt x="487" y="14011"/>
                </a:lnTo>
                <a:lnTo>
                  <a:pt x="325" y="13493"/>
                </a:lnTo>
                <a:lnTo>
                  <a:pt x="130" y="12454"/>
                </a:lnTo>
                <a:lnTo>
                  <a:pt x="0" y="11351"/>
                </a:lnTo>
                <a:lnTo>
                  <a:pt x="0" y="10800"/>
                </a:lnTo>
                <a:close/>
                <a:moveTo>
                  <a:pt x="9633" y="14887"/>
                </a:moveTo>
                <a:lnTo>
                  <a:pt x="9697" y="14887"/>
                </a:lnTo>
                <a:lnTo>
                  <a:pt x="9924" y="14854"/>
                </a:lnTo>
                <a:lnTo>
                  <a:pt x="10151" y="14756"/>
                </a:lnTo>
                <a:lnTo>
                  <a:pt x="10379" y="14627"/>
                </a:lnTo>
                <a:lnTo>
                  <a:pt x="10541" y="14465"/>
                </a:lnTo>
                <a:lnTo>
                  <a:pt x="15989" y="8984"/>
                </a:lnTo>
                <a:lnTo>
                  <a:pt x="16119" y="8821"/>
                </a:lnTo>
                <a:lnTo>
                  <a:pt x="16183" y="8660"/>
                </a:lnTo>
                <a:lnTo>
                  <a:pt x="16248" y="8466"/>
                </a:lnTo>
                <a:lnTo>
                  <a:pt x="16248" y="8270"/>
                </a:lnTo>
                <a:lnTo>
                  <a:pt x="16216" y="8011"/>
                </a:lnTo>
                <a:lnTo>
                  <a:pt x="16151" y="7752"/>
                </a:lnTo>
                <a:lnTo>
                  <a:pt x="16022" y="7557"/>
                </a:lnTo>
                <a:lnTo>
                  <a:pt x="15827" y="7362"/>
                </a:lnTo>
                <a:lnTo>
                  <a:pt x="15665" y="7232"/>
                </a:lnTo>
                <a:lnTo>
                  <a:pt x="15471" y="7167"/>
                </a:lnTo>
                <a:lnTo>
                  <a:pt x="15276" y="7103"/>
                </a:lnTo>
                <a:lnTo>
                  <a:pt x="15080" y="7103"/>
                </a:lnTo>
                <a:lnTo>
                  <a:pt x="14822" y="7135"/>
                </a:lnTo>
                <a:lnTo>
                  <a:pt x="14594" y="7200"/>
                </a:lnTo>
                <a:lnTo>
                  <a:pt x="14368" y="7330"/>
                </a:lnTo>
                <a:lnTo>
                  <a:pt x="14172" y="7524"/>
                </a:lnTo>
                <a:lnTo>
                  <a:pt x="9536" y="11968"/>
                </a:lnTo>
                <a:lnTo>
                  <a:pt x="7719" y="10183"/>
                </a:lnTo>
                <a:lnTo>
                  <a:pt x="7557" y="10022"/>
                </a:lnTo>
                <a:lnTo>
                  <a:pt x="7330" y="9925"/>
                </a:lnTo>
                <a:lnTo>
                  <a:pt x="7135" y="9860"/>
                </a:lnTo>
                <a:lnTo>
                  <a:pt x="6908" y="9827"/>
                </a:lnTo>
                <a:lnTo>
                  <a:pt x="6681" y="9860"/>
                </a:lnTo>
                <a:lnTo>
                  <a:pt x="6454" y="9925"/>
                </a:lnTo>
                <a:lnTo>
                  <a:pt x="6260" y="10022"/>
                </a:lnTo>
                <a:lnTo>
                  <a:pt x="6065" y="10183"/>
                </a:lnTo>
                <a:lnTo>
                  <a:pt x="5935" y="10346"/>
                </a:lnTo>
                <a:lnTo>
                  <a:pt x="5806" y="10540"/>
                </a:lnTo>
                <a:lnTo>
                  <a:pt x="5741" y="10768"/>
                </a:lnTo>
                <a:lnTo>
                  <a:pt x="5741" y="11222"/>
                </a:lnTo>
                <a:lnTo>
                  <a:pt x="5806" y="11449"/>
                </a:lnTo>
                <a:lnTo>
                  <a:pt x="5935" y="11643"/>
                </a:lnTo>
                <a:lnTo>
                  <a:pt x="6065" y="11837"/>
                </a:lnTo>
                <a:lnTo>
                  <a:pt x="8790" y="14562"/>
                </a:lnTo>
                <a:lnTo>
                  <a:pt x="8984" y="14693"/>
                </a:lnTo>
                <a:lnTo>
                  <a:pt x="9179" y="14822"/>
                </a:lnTo>
                <a:lnTo>
                  <a:pt x="9405" y="14887"/>
                </a:lnTo>
                <a:lnTo>
                  <a:pt x="9633" y="14887"/>
                </a:lnTo>
                <a:close/>
              </a:path>
            </a:pathLst>
          </a:custGeom>
          <a:ln w="12175" cap="rnd">
            <a:solidFill>
              <a:srgbClr val="FF98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" name="Google Shape;709;p37"/>
          <p:cNvSpPr/>
          <p:nvPr/>
        </p:nvSpPr>
        <p:spPr>
          <a:xfrm>
            <a:off x="1198662" y="3142436"/>
            <a:ext cx="395070" cy="53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82" y="8782"/>
                </a:moveTo>
                <a:lnTo>
                  <a:pt x="19514" y="8782"/>
                </a:lnTo>
                <a:lnTo>
                  <a:pt x="19514" y="6054"/>
                </a:lnTo>
                <a:lnTo>
                  <a:pt x="19472" y="5458"/>
                </a:lnTo>
                <a:lnTo>
                  <a:pt x="19349" y="4832"/>
                </a:lnTo>
                <a:lnTo>
                  <a:pt x="19144" y="4264"/>
                </a:lnTo>
                <a:lnTo>
                  <a:pt x="18819" y="3696"/>
                </a:lnTo>
                <a:lnTo>
                  <a:pt x="18449" y="3183"/>
                </a:lnTo>
                <a:lnTo>
                  <a:pt x="18041" y="2672"/>
                </a:lnTo>
                <a:lnTo>
                  <a:pt x="17508" y="2217"/>
                </a:lnTo>
                <a:lnTo>
                  <a:pt x="16978" y="1791"/>
                </a:lnTo>
                <a:lnTo>
                  <a:pt x="16323" y="1393"/>
                </a:lnTo>
                <a:lnTo>
                  <a:pt x="15668" y="1053"/>
                </a:lnTo>
                <a:lnTo>
                  <a:pt x="14972" y="740"/>
                </a:lnTo>
                <a:lnTo>
                  <a:pt x="14196" y="484"/>
                </a:lnTo>
                <a:lnTo>
                  <a:pt x="13377" y="285"/>
                </a:lnTo>
                <a:lnTo>
                  <a:pt x="12559" y="142"/>
                </a:lnTo>
                <a:lnTo>
                  <a:pt x="11700" y="29"/>
                </a:lnTo>
                <a:lnTo>
                  <a:pt x="10800" y="0"/>
                </a:lnTo>
                <a:lnTo>
                  <a:pt x="9900" y="29"/>
                </a:lnTo>
                <a:lnTo>
                  <a:pt x="9041" y="142"/>
                </a:lnTo>
                <a:lnTo>
                  <a:pt x="8223" y="285"/>
                </a:lnTo>
                <a:lnTo>
                  <a:pt x="7405" y="484"/>
                </a:lnTo>
                <a:lnTo>
                  <a:pt x="6668" y="740"/>
                </a:lnTo>
                <a:lnTo>
                  <a:pt x="5932" y="1053"/>
                </a:lnTo>
                <a:lnTo>
                  <a:pt x="5277" y="1393"/>
                </a:lnTo>
                <a:lnTo>
                  <a:pt x="4622" y="1791"/>
                </a:lnTo>
                <a:lnTo>
                  <a:pt x="4092" y="2217"/>
                </a:lnTo>
                <a:lnTo>
                  <a:pt x="3559" y="2672"/>
                </a:lnTo>
                <a:lnTo>
                  <a:pt x="3151" y="3183"/>
                </a:lnTo>
                <a:lnTo>
                  <a:pt x="2781" y="3696"/>
                </a:lnTo>
                <a:lnTo>
                  <a:pt x="2456" y="4264"/>
                </a:lnTo>
                <a:lnTo>
                  <a:pt x="2251" y="4832"/>
                </a:lnTo>
                <a:lnTo>
                  <a:pt x="2128" y="5458"/>
                </a:lnTo>
                <a:lnTo>
                  <a:pt x="2086" y="6054"/>
                </a:lnTo>
                <a:lnTo>
                  <a:pt x="2086" y="8782"/>
                </a:lnTo>
                <a:lnTo>
                  <a:pt x="655" y="8782"/>
                </a:lnTo>
                <a:lnTo>
                  <a:pt x="492" y="8812"/>
                </a:lnTo>
                <a:lnTo>
                  <a:pt x="370" y="8868"/>
                </a:lnTo>
                <a:lnTo>
                  <a:pt x="245" y="8925"/>
                </a:lnTo>
                <a:lnTo>
                  <a:pt x="123" y="9010"/>
                </a:lnTo>
                <a:lnTo>
                  <a:pt x="82" y="9123"/>
                </a:lnTo>
                <a:lnTo>
                  <a:pt x="0" y="9208"/>
                </a:lnTo>
                <a:lnTo>
                  <a:pt x="0" y="21146"/>
                </a:lnTo>
                <a:lnTo>
                  <a:pt x="82" y="21259"/>
                </a:lnTo>
                <a:lnTo>
                  <a:pt x="123" y="21344"/>
                </a:lnTo>
                <a:lnTo>
                  <a:pt x="245" y="21430"/>
                </a:lnTo>
                <a:lnTo>
                  <a:pt x="370" y="21487"/>
                </a:lnTo>
                <a:lnTo>
                  <a:pt x="492" y="21544"/>
                </a:lnTo>
                <a:lnTo>
                  <a:pt x="818" y="21600"/>
                </a:lnTo>
                <a:lnTo>
                  <a:pt x="20782" y="21600"/>
                </a:lnTo>
                <a:lnTo>
                  <a:pt x="20945" y="21572"/>
                </a:lnTo>
                <a:lnTo>
                  <a:pt x="21110" y="21544"/>
                </a:lnTo>
                <a:lnTo>
                  <a:pt x="21355" y="21430"/>
                </a:lnTo>
                <a:lnTo>
                  <a:pt x="21477" y="21344"/>
                </a:lnTo>
                <a:lnTo>
                  <a:pt x="21518" y="21259"/>
                </a:lnTo>
                <a:lnTo>
                  <a:pt x="21600" y="21146"/>
                </a:lnTo>
                <a:lnTo>
                  <a:pt x="21600" y="9208"/>
                </a:lnTo>
                <a:lnTo>
                  <a:pt x="21518" y="9123"/>
                </a:lnTo>
                <a:lnTo>
                  <a:pt x="21477" y="9010"/>
                </a:lnTo>
                <a:lnTo>
                  <a:pt x="21355" y="8925"/>
                </a:lnTo>
                <a:lnTo>
                  <a:pt x="21232" y="8868"/>
                </a:lnTo>
                <a:lnTo>
                  <a:pt x="21110" y="8812"/>
                </a:lnTo>
                <a:lnTo>
                  <a:pt x="20945" y="8782"/>
                </a:lnTo>
                <a:lnTo>
                  <a:pt x="20782" y="8782"/>
                </a:lnTo>
                <a:close/>
                <a:moveTo>
                  <a:pt x="4705" y="6054"/>
                </a:moveTo>
                <a:lnTo>
                  <a:pt x="4747" y="5628"/>
                </a:lnTo>
                <a:lnTo>
                  <a:pt x="4827" y="5201"/>
                </a:lnTo>
                <a:lnTo>
                  <a:pt x="4992" y="4803"/>
                </a:lnTo>
                <a:lnTo>
                  <a:pt x="5195" y="4405"/>
                </a:lnTo>
                <a:lnTo>
                  <a:pt x="5442" y="4036"/>
                </a:lnTo>
                <a:lnTo>
                  <a:pt x="5728" y="3696"/>
                </a:lnTo>
                <a:lnTo>
                  <a:pt x="6095" y="3354"/>
                </a:lnTo>
                <a:lnTo>
                  <a:pt x="6505" y="3070"/>
                </a:lnTo>
                <a:lnTo>
                  <a:pt x="6913" y="2785"/>
                </a:lnTo>
                <a:lnTo>
                  <a:pt x="7405" y="2558"/>
                </a:lnTo>
                <a:lnTo>
                  <a:pt x="7896" y="2332"/>
                </a:lnTo>
                <a:lnTo>
                  <a:pt x="8427" y="2160"/>
                </a:lnTo>
                <a:lnTo>
                  <a:pt x="8999" y="2019"/>
                </a:lnTo>
                <a:lnTo>
                  <a:pt x="9572" y="1904"/>
                </a:lnTo>
                <a:lnTo>
                  <a:pt x="10187" y="1848"/>
                </a:lnTo>
                <a:lnTo>
                  <a:pt x="10800" y="1819"/>
                </a:lnTo>
                <a:lnTo>
                  <a:pt x="11413" y="1848"/>
                </a:lnTo>
                <a:lnTo>
                  <a:pt x="12028" y="1904"/>
                </a:lnTo>
                <a:lnTo>
                  <a:pt x="12601" y="2019"/>
                </a:lnTo>
                <a:lnTo>
                  <a:pt x="13173" y="2160"/>
                </a:lnTo>
                <a:lnTo>
                  <a:pt x="13704" y="2332"/>
                </a:lnTo>
                <a:lnTo>
                  <a:pt x="14196" y="2558"/>
                </a:lnTo>
                <a:lnTo>
                  <a:pt x="14687" y="2785"/>
                </a:lnTo>
                <a:lnTo>
                  <a:pt x="15095" y="3070"/>
                </a:lnTo>
                <a:lnTo>
                  <a:pt x="15505" y="3354"/>
                </a:lnTo>
                <a:lnTo>
                  <a:pt x="15872" y="3696"/>
                </a:lnTo>
                <a:lnTo>
                  <a:pt x="16160" y="4036"/>
                </a:lnTo>
                <a:lnTo>
                  <a:pt x="16405" y="4405"/>
                </a:lnTo>
                <a:lnTo>
                  <a:pt x="16608" y="4803"/>
                </a:lnTo>
                <a:lnTo>
                  <a:pt x="16773" y="5201"/>
                </a:lnTo>
                <a:lnTo>
                  <a:pt x="16855" y="5628"/>
                </a:lnTo>
                <a:lnTo>
                  <a:pt x="16895" y="6054"/>
                </a:lnTo>
                <a:lnTo>
                  <a:pt x="16895" y="8782"/>
                </a:lnTo>
                <a:lnTo>
                  <a:pt x="4705" y="8782"/>
                </a:lnTo>
                <a:lnTo>
                  <a:pt x="4705" y="6054"/>
                </a:lnTo>
                <a:close/>
                <a:moveTo>
                  <a:pt x="11863" y="15433"/>
                </a:moveTo>
                <a:lnTo>
                  <a:pt x="12108" y="17565"/>
                </a:lnTo>
                <a:lnTo>
                  <a:pt x="9492" y="17565"/>
                </a:lnTo>
                <a:lnTo>
                  <a:pt x="9737" y="15433"/>
                </a:lnTo>
                <a:lnTo>
                  <a:pt x="9532" y="15348"/>
                </a:lnTo>
                <a:lnTo>
                  <a:pt x="9164" y="15092"/>
                </a:lnTo>
                <a:lnTo>
                  <a:pt x="8999" y="14922"/>
                </a:lnTo>
                <a:lnTo>
                  <a:pt x="8877" y="14779"/>
                </a:lnTo>
                <a:lnTo>
                  <a:pt x="8796" y="14581"/>
                </a:lnTo>
                <a:lnTo>
                  <a:pt x="8754" y="14409"/>
                </a:lnTo>
                <a:lnTo>
                  <a:pt x="8754" y="14211"/>
                </a:lnTo>
                <a:lnTo>
                  <a:pt x="8796" y="13926"/>
                </a:lnTo>
                <a:lnTo>
                  <a:pt x="8919" y="13671"/>
                </a:lnTo>
                <a:lnTo>
                  <a:pt x="9082" y="13415"/>
                </a:lnTo>
                <a:lnTo>
                  <a:pt x="9327" y="13217"/>
                </a:lnTo>
                <a:lnTo>
                  <a:pt x="9654" y="13045"/>
                </a:lnTo>
                <a:lnTo>
                  <a:pt x="9982" y="12904"/>
                </a:lnTo>
                <a:lnTo>
                  <a:pt x="10392" y="12819"/>
                </a:lnTo>
                <a:lnTo>
                  <a:pt x="10800" y="12790"/>
                </a:lnTo>
                <a:lnTo>
                  <a:pt x="11210" y="12819"/>
                </a:lnTo>
                <a:lnTo>
                  <a:pt x="11618" y="12904"/>
                </a:lnTo>
                <a:lnTo>
                  <a:pt x="11946" y="13045"/>
                </a:lnTo>
                <a:lnTo>
                  <a:pt x="12273" y="13217"/>
                </a:lnTo>
                <a:lnTo>
                  <a:pt x="12518" y="13415"/>
                </a:lnTo>
                <a:lnTo>
                  <a:pt x="12681" y="13671"/>
                </a:lnTo>
                <a:lnTo>
                  <a:pt x="12804" y="13926"/>
                </a:lnTo>
                <a:lnTo>
                  <a:pt x="12846" y="14211"/>
                </a:lnTo>
                <a:lnTo>
                  <a:pt x="12846" y="14409"/>
                </a:lnTo>
                <a:lnTo>
                  <a:pt x="12804" y="14581"/>
                </a:lnTo>
                <a:lnTo>
                  <a:pt x="12723" y="14779"/>
                </a:lnTo>
                <a:lnTo>
                  <a:pt x="12601" y="14922"/>
                </a:lnTo>
                <a:lnTo>
                  <a:pt x="12436" y="15092"/>
                </a:lnTo>
                <a:lnTo>
                  <a:pt x="12068" y="15348"/>
                </a:lnTo>
                <a:lnTo>
                  <a:pt x="11863" y="15433"/>
                </a:lnTo>
                <a:close/>
              </a:path>
            </a:pathLst>
          </a:custGeom>
          <a:ln w="12175" cap="rnd">
            <a:solidFill>
              <a:srgbClr val="FF9800"/>
            </a:solidFill>
          </a:ln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2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 Narrow" pitchFamily="34" charset="0"/>
              </a:rPr>
              <a:t>ПРОГРАММЫ РМЦ РАЗМЕЩЕННЫЕ НА АИС ПФ</a:t>
            </a:r>
            <a:endParaRPr lang="ru-RU" sz="40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0550" y="1556792"/>
            <a:ext cx="11809312" cy="5040560"/>
            <a:chOff x="478582" y="2060848"/>
            <a:chExt cx="10297144" cy="4216550"/>
          </a:xfrm>
        </p:grpSpPr>
        <p:pic>
          <p:nvPicPr>
            <p:cNvPr id="5" name="Picture 2" descr="C:\Users\speka\Downloads\Screenshot_2019-09-05 Портал персонифицированного дополнительного образования Хабаровского края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82" y="2060848"/>
              <a:ext cx="6960770" cy="417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7439352" y="2060849"/>
              <a:ext cx="3336374" cy="4216549"/>
              <a:chOff x="7439352" y="2060849"/>
              <a:chExt cx="3336374" cy="4216549"/>
            </a:xfrm>
          </p:grpSpPr>
          <p:pic>
            <p:nvPicPr>
              <p:cNvPr id="3074" name="Picture 2" descr="C:\Users\speka\Downloads\Screenshot_2019-09-05 Портал персонифицированного дополнительного образования Хабаровского края(1)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 bwMode="auto">
              <a:xfrm>
                <a:off x="7439352" y="2060849"/>
                <a:ext cx="3336374" cy="2128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C:\Users\speka\Downloads\Screenshot_2019-09-05 Портал персонифицированного дополнительного образования Хабаровского края(1)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7439352" y="4149080"/>
                <a:ext cx="3336374" cy="2128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15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4577" r="1839" b="856"/>
          <a:stretch/>
        </p:blipFill>
        <p:spPr>
          <a:xfrm>
            <a:off x="550590" y="332656"/>
            <a:ext cx="11161240" cy="63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325" y="1601742"/>
            <a:ext cx="11898315" cy="49704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Группа 5"/>
          <p:cNvGrpSpPr/>
          <p:nvPr/>
        </p:nvGrpSpPr>
        <p:grpSpPr>
          <a:xfrm>
            <a:off x="128616" y="2002784"/>
            <a:ext cx="1790127" cy="1498224"/>
            <a:chOff x="0" y="0"/>
            <a:chExt cx="1790125" cy="1498223"/>
          </a:xfrm>
        </p:grpSpPr>
        <p:pic>
          <p:nvPicPr>
            <p:cNvPr id="6" name="Рисунок 6" descr="Рисунок 6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8611" b="10656"/>
            <a:stretch>
              <a:fillRect/>
            </a:stretch>
          </p:blipFill>
          <p:spPr>
            <a:xfrm>
              <a:off x="-1" y="-1"/>
              <a:ext cx="1790127" cy="149822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905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2" descr="Picture 2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134" t="9567" r="1940" b="4879"/>
            <a:stretch>
              <a:fillRect/>
            </a:stretch>
          </p:blipFill>
          <p:spPr>
            <a:xfrm>
              <a:off x="33066" y="97369"/>
              <a:ext cx="1676696" cy="965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Прямоугольник 8"/>
          <p:cNvSpPr txBox="1"/>
          <p:nvPr/>
        </p:nvSpPr>
        <p:spPr>
          <a:xfrm>
            <a:off x="838621" y="667533"/>
            <a:ext cx="10369154" cy="1177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000">
                <a:solidFill>
                  <a:srgbClr val="1F4DA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dirty="0" err="1"/>
              <a:t>Механизм</a:t>
            </a:r>
            <a:r>
              <a:rPr dirty="0"/>
              <a:t> </a:t>
            </a:r>
            <a:r>
              <a:rPr dirty="0" err="1"/>
              <a:t>персонифицированного</a:t>
            </a:r>
            <a:r>
              <a:rPr dirty="0"/>
              <a:t>        </a:t>
            </a:r>
            <a:r>
              <a:rPr dirty="0" err="1"/>
              <a:t>финансирования</a:t>
            </a:r>
            <a:endParaRPr dirty="0"/>
          </a:p>
        </p:txBody>
      </p:sp>
      <p:sp>
        <p:nvSpPr>
          <p:cNvPr id="9" name="Прямоугольник 9"/>
          <p:cNvSpPr txBox="1"/>
          <p:nvPr/>
        </p:nvSpPr>
        <p:spPr>
          <a:xfrm>
            <a:off x="1918741" y="2048138"/>
            <a:ext cx="2304258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Регистрация в личном кабинете Навигатора дополнительного образования</a:t>
            </a:r>
          </a:p>
        </p:txBody>
      </p:sp>
      <p:sp>
        <p:nvSpPr>
          <p:cNvPr id="10" name="Прямоугольник 10"/>
          <p:cNvSpPr txBox="1"/>
          <p:nvPr/>
        </p:nvSpPr>
        <p:spPr>
          <a:xfrm>
            <a:off x="5519142" y="2648304"/>
            <a:ext cx="3660049" cy="59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Ребенок</a:t>
            </a:r>
            <a:r>
              <a:rPr dirty="0"/>
              <a:t> – </a:t>
            </a:r>
            <a:r>
              <a:rPr dirty="0" err="1"/>
              <a:t>обладатель</a:t>
            </a:r>
            <a:r>
              <a:rPr dirty="0"/>
              <a:t> </a:t>
            </a:r>
          </a:p>
          <a:p>
            <a:pPr>
              <a:lnSpc>
                <a:spcPct val="90000"/>
              </a:lnSpc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сертификата</a:t>
            </a:r>
            <a:endParaRPr dirty="0"/>
          </a:p>
        </p:txBody>
      </p:sp>
      <p:sp>
        <p:nvSpPr>
          <p:cNvPr id="11" name="TextBox 11"/>
          <p:cNvSpPr txBox="1"/>
          <p:nvPr/>
        </p:nvSpPr>
        <p:spPr>
          <a:xfrm>
            <a:off x="334565" y="4100996"/>
            <a:ext cx="4032450" cy="59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Все образовательные программы, включены  в реестры</a:t>
            </a:r>
          </a:p>
        </p:txBody>
      </p:sp>
      <p:sp>
        <p:nvSpPr>
          <p:cNvPr id="12" name="Прямоугольник 12"/>
          <p:cNvSpPr txBox="1"/>
          <p:nvPr/>
        </p:nvSpPr>
        <p:spPr>
          <a:xfrm>
            <a:off x="6989663" y="4028988"/>
            <a:ext cx="5082208" cy="59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err="1"/>
              <a:t>Выбор</a:t>
            </a:r>
            <a:r>
              <a:rPr dirty="0"/>
              <a:t> </a:t>
            </a:r>
            <a:r>
              <a:rPr dirty="0" err="1"/>
              <a:t>конкретной</a:t>
            </a:r>
            <a:r>
              <a:rPr dirty="0"/>
              <a:t> </a:t>
            </a:r>
            <a:r>
              <a:rPr dirty="0" err="1"/>
              <a:t>программы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Навигатора</a:t>
            </a:r>
            <a:r>
              <a:rPr dirty="0"/>
              <a:t> </a:t>
            </a:r>
            <a:br>
              <a:rPr dirty="0"/>
            </a:br>
            <a:r>
              <a:rPr dirty="0" err="1"/>
              <a:t>дополнительного</a:t>
            </a:r>
            <a:r>
              <a:rPr dirty="0"/>
              <a:t> </a:t>
            </a:r>
            <a:r>
              <a:rPr dirty="0" err="1"/>
              <a:t>образования</a:t>
            </a:r>
            <a:endParaRPr dirty="0"/>
          </a:p>
        </p:txBody>
      </p:sp>
      <p:sp>
        <p:nvSpPr>
          <p:cNvPr id="13" name="TextBox 13"/>
          <p:cNvSpPr txBox="1"/>
          <p:nvPr/>
        </p:nvSpPr>
        <p:spPr>
          <a:xfrm>
            <a:off x="838621" y="5541157"/>
            <a:ext cx="4968554" cy="59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Заключение договора об обучении с </a:t>
            </a:r>
            <a:r>
              <a:rPr sz="1600"/>
              <a:t>поставщиком,   </a:t>
            </a:r>
            <a:r>
              <a:t>      реализующим   конкретную программу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27454" y="5157192"/>
            <a:ext cx="453650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dirty="0" err="1"/>
              <a:t>Осуществление</a:t>
            </a:r>
            <a:r>
              <a:rPr dirty="0"/>
              <a:t> </a:t>
            </a:r>
            <a:r>
              <a:rPr dirty="0" err="1"/>
              <a:t>платежей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договору</a:t>
            </a:r>
            <a:r>
              <a:rPr dirty="0"/>
              <a:t> </a:t>
            </a:r>
            <a:r>
              <a:rPr dirty="0" err="1"/>
              <a:t>поставщику</a:t>
            </a:r>
            <a:r>
              <a:rPr dirty="0"/>
              <a:t> </a:t>
            </a:r>
            <a:r>
              <a:rPr dirty="0" err="1"/>
              <a:t>образовательной</a:t>
            </a:r>
            <a:r>
              <a:rPr dirty="0"/>
              <a:t> </a:t>
            </a:r>
            <a:r>
              <a:rPr dirty="0" err="1"/>
              <a:t>услуги</a:t>
            </a:r>
            <a:r>
              <a:rPr dirty="0"/>
              <a:t>, </a:t>
            </a:r>
            <a:r>
              <a:rPr dirty="0" err="1"/>
              <a:t>уполномоченной</a:t>
            </a:r>
            <a:r>
              <a:rPr dirty="0"/>
              <a:t> </a:t>
            </a:r>
            <a:r>
              <a:rPr dirty="0" err="1"/>
              <a:t>организацией</a:t>
            </a:r>
            <a:r>
              <a:rPr dirty="0"/>
              <a:t>, </a:t>
            </a:r>
            <a:endParaRPr lang="ru-RU" dirty="0" smtClean="0"/>
          </a:p>
          <a:p>
            <a:r>
              <a:rPr dirty="0" err="1" smtClean="0"/>
              <a:t>определенной</a:t>
            </a:r>
            <a:r>
              <a:rPr dirty="0" smtClean="0"/>
              <a:t> МО</a:t>
            </a:r>
            <a:endParaRPr dirty="0"/>
          </a:p>
        </p:txBody>
      </p:sp>
      <p:pic>
        <p:nvPicPr>
          <p:cNvPr id="15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rcRect l="4233" t="22747" r="64307" b="62122"/>
          <a:stretch>
            <a:fillRect/>
          </a:stretch>
        </p:blipFill>
        <p:spPr>
          <a:xfrm>
            <a:off x="7955697" y="1189889"/>
            <a:ext cx="3252078" cy="910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Объект 15" descr="Объект 1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19541" y="2292453"/>
            <a:ext cx="1934311" cy="14245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49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ИП и 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ЧОУ на Портале АИС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ПФДО  </a:t>
            </a:r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(на 09.11.2020)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30189"/>
              </p:ext>
            </p:extLst>
          </p:nvPr>
        </p:nvGraphicFramePr>
        <p:xfrm>
          <a:off x="1054646" y="1052736"/>
          <a:ext cx="10297144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676"/>
                <a:gridCol w="3653788"/>
                <a:gridCol w="936104"/>
                <a:gridCol w="936104"/>
                <a:gridCol w="1080120"/>
                <a:gridCol w="1368152"/>
                <a:gridCol w="1800200"/>
              </a:tblGrid>
              <a:tr h="9714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Территория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ИП, ЧОУ, АНО в Реестре поставщиков  ОУ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ОО,  имеющих </a:t>
                      </a:r>
                      <a:r>
                        <a:rPr lang="ru-RU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дейстсвующие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зачислений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vert="vert27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                          </a:t>
                      </a:r>
                      <a:r>
                        <a:rPr lang="ru-RU" sz="1400" dirty="0" smtClean="0">
                          <a:effectLst/>
                        </a:rPr>
                        <a:t>Количество </a:t>
                      </a:r>
                      <a:r>
                        <a:rPr lang="ru-RU" sz="1400" dirty="0">
                          <a:effectLst/>
                        </a:rPr>
                        <a:t>ДОП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действующих договоров по ПФ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</a:tr>
              <a:tr h="755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Активные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Сертифицированные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94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Амурский район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</a:tr>
              <a:tr h="5888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err="1" smtClean="0">
                          <a:effectLst/>
                        </a:rPr>
                        <a:t>г.Хабаровск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1449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</a:tr>
              <a:tr h="60031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</a:rPr>
                        <a:t>г. Комсомольск-на-Амуре 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</a:tr>
              <a:tr h="7550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  <a:tab pos="1101090" algn="ctr"/>
                        </a:tabLst>
                      </a:pPr>
                      <a:r>
                        <a:rPr lang="ru-RU" sz="2400" b="0" dirty="0">
                          <a:effectLst/>
                        </a:rPr>
                        <a:t>ИТОГО:</a:t>
                      </a:r>
                      <a:endParaRPr lang="ru-RU" sz="2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1633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64" marR="5326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1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542" y="164833"/>
            <a:ext cx="11881320" cy="1319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Проведение информационной кампании по внедрению ПФДО</a:t>
            </a:r>
            <a:endParaRPr lang="ru-RU" sz="4000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8542" y="1719616"/>
            <a:ext cx="5544616" cy="4434500"/>
            <a:chOff x="897770" y="1268760"/>
            <a:chExt cx="5663834" cy="4768833"/>
          </a:xfrm>
        </p:grpSpPr>
        <p:pic>
          <p:nvPicPr>
            <p:cNvPr id="7" name="Picture 2" descr="\\main\Обмен Отделы\КПД\К.И. Спека\Новая папка (2)\Буклет А5 Памятка родителям1 (1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897770" y="1268760"/>
              <a:ext cx="3372331" cy="476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main\Обмен Отделы\КПД\К.И. Спека\Новая папка (2)\Буклет педагогам 22.07 (1 сторона)_попр. тирская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81"/>
            <a:stretch/>
          </p:blipFill>
          <p:spPr bwMode="auto">
            <a:xfrm>
              <a:off x="4185341" y="1268762"/>
              <a:ext cx="2376263" cy="4768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5879182" y="1528331"/>
            <a:ext cx="59046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1. </a:t>
            </a:r>
            <a:r>
              <a:rPr lang="ru-RU" sz="2000" dirty="0" err="1" smtClean="0">
                <a:latin typeface="Arial Narrow" pitchFamily="34" charset="0"/>
                <a:cs typeface="Arial" pitchFamily="34" charset="0"/>
              </a:rPr>
              <a:t>Инстаграм</a:t>
            </a: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 Правительства Хабаровского края  </a:t>
            </a:r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@</a:t>
            </a:r>
            <a:r>
              <a:rPr lang="en-US" sz="2000" b="1" dirty="0" err="1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khabkrai</a:t>
            </a:r>
            <a:endParaRPr lang="ru-RU" sz="2000" dirty="0" smtClean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2. Официальный сайт Министерства образования и науки Хабаровского края    </a:t>
            </a:r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minobr.khb.ru</a:t>
            </a:r>
            <a:endParaRPr lang="ru-RU" sz="2000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3. Официальный сайт КГАОУ ДО РМЦ    </a:t>
            </a:r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kcdod.khb.ru</a:t>
            </a:r>
            <a:endParaRPr lang="ru-RU" sz="2000" dirty="0" smtClean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4. Социальные </a:t>
            </a:r>
            <a:r>
              <a:rPr lang="ru-RU" sz="2000" dirty="0">
                <a:latin typeface="Arial Narrow" pitchFamily="34" charset="0"/>
                <a:cs typeface="Arial" pitchFamily="34" charset="0"/>
              </a:rPr>
              <a:t>сети КГАОУ ДО РМЦ </a:t>
            </a: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(ВК,ФБ, </a:t>
            </a:r>
            <a:r>
              <a:rPr lang="ru-RU" sz="2000" dirty="0" err="1" smtClean="0">
                <a:latin typeface="Arial Narrow" pitchFamily="34" charset="0"/>
                <a:cs typeface="Arial" pitchFamily="34" charset="0"/>
              </a:rPr>
              <a:t>Инстаграм</a:t>
            </a: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ДВТРК, Региональный </a:t>
            </a:r>
            <a:r>
              <a:rPr lang="ru-RU" sz="2000" dirty="0">
                <a:latin typeface="Arial Narrow" pitchFamily="34" charset="0"/>
                <a:cs typeface="Arial" pitchFamily="34" charset="0"/>
              </a:rPr>
              <a:t>телеканал «Губерния</a:t>
            </a: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»</a:t>
            </a:r>
            <a:endParaRPr lang="ru-RU" sz="2000" dirty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 Narrow" pitchFamily="34" charset="0"/>
                <a:cs typeface="Arial" pitchFamily="34" charset="0"/>
              </a:rPr>
              <a:t>6. Радиоканалы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 Narrow" pitchFamily="34" charset="0"/>
                <a:cs typeface="Arial" pitchFamily="34" charset="0"/>
              </a:rPr>
              <a:t>7. Информационно-методический журнал «Дополнительное образование детей в Хабаровском </a:t>
            </a: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крае</a:t>
            </a:r>
            <a:endParaRPr lang="ru-RU" sz="2000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784" t="15582" r="1379" b="36597"/>
          <a:stretch>
            <a:fillRect/>
          </a:stretch>
        </p:blipFill>
        <p:spPr>
          <a:xfrm>
            <a:off x="-25477" y="-27384"/>
            <a:ext cx="12313371" cy="376163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3"/>
          <p:cNvSpPr/>
          <p:nvPr/>
        </p:nvSpPr>
        <p:spPr>
          <a:xfrm>
            <a:off x="2494801" y="5017387"/>
            <a:ext cx="7272809" cy="633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4006974" y="548679"/>
            <a:ext cx="3240360" cy="2664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4006974" y="116632"/>
            <a:ext cx="3168353" cy="3168352"/>
            <a:chOff x="0" y="0"/>
            <a:chExt cx="3168351" cy="3168351"/>
          </a:xfrm>
        </p:grpSpPr>
        <p:sp>
          <p:nvSpPr>
            <p:cNvPr id="8" name="Овал 7"/>
            <p:cNvSpPr/>
            <p:nvPr/>
          </p:nvSpPr>
          <p:spPr>
            <a:xfrm>
              <a:off x="0" y="0"/>
              <a:ext cx="3168352" cy="316835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1398" y="182657"/>
              <a:ext cx="2956955" cy="29006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" name="Овал 9"/>
            <p:cNvSpPr/>
            <p:nvPr/>
          </p:nvSpPr>
          <p:spPr>
            <a:xfrm>
              <a:off x="1162558" y="1152239"/>
              <a:ext cx="1069692" cy="10080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1" name="Picture 5" descr="Picture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36314" y="1247500"/>
              <a:ext cx="679910" cy="840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" name="Прямоугольник 18"/>
          <p:cNvSpPr txBox="1"/>
          <p:nvPr/>
        </p:nvSpPr>
        <p:spPr>
          <a:xfrm>
            <a:off x="5255707" y="5169386"/>
            <a:ext cx="2448273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+7(421)230-57-13 </a:t>
            </a:r>
          </a:p>
          <a:p>
            <a:pPr>
              <a:defRPr sz="20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rmc27pfdo@yandex.ru</a:t>
            </a:r>
          </a:p>
        </p:txBody>
      </p:sp>
      <p:sp>
        <p:nvSpPr>
          <p:cNvPr id="13" name="Google Shape;308;p37"/>
          <p:cNvSpPr/>
          <p:nvPr/>
        </p:nvSpPr>
        <p:spPr>
          <a:xfrm>
            <a:off x="4943078" y="5523329"/>
            <a:ext cx="288033" cy="266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04" y="2810"/>
                </a:moveTo>
                <a:lnTo>
                  <a:pt x="11872" y="3151"/>
                </a:lnTo>
                <a:lnTo>
                  <a:pt x="11377" y="3463"/>
                </a:lnTo>
                <a:lnTo>
                  <a:pt x="10882" y="3832"/>
                </a:lnTo>
                <a:lnTo>
                  <a:pt x="10388" y="4202"/>
                </a:lnTo>
                <a:lnTo>
                  <a:pt x="9893" y="4570"/>
                </a:lnTo>
                <a:lnTo>
                  <a:pt x="9619" y="4713"/>
                </a:lnTo>
                <a:lnTo>
                  <a:pt x="9316" y="4939"/>
                </a:lnTo>
                <a:lnTo>
                  <a:pt x="9013" y="5166"/>
                </a:lnTo>
                <a:lnTo>
                  <a:pt x="8904" y="5309"/>
                </a:lnTo>
                <a:lnTo>
                  <a:pt x="8821" y="5450"/>
                </a:lnTo>
                <a:lnTo>
                  <a:pt x="8300" y="5450"/>
                </a:lnTo>
                <a:lnTo>
                  <a:pt x="7695" y="5479"/>
                </a:lnTo>
                <a:lnTo>
                  <a:pt x="7997" y="5280"/>
                </a:lnTo>
                <a:lnTo>
                  <a:pt x="8629" y="4854"/>
                </a:lnTo>
                <a:lnTo>
                  <a:pt x="9261" y="4428"/>
                </a:lnTo>
                <a:lnTo>
                  <a:pt x="9920" y="4059"/>
                </a:lnTo>
                <a:lnTo>
                  <a:pt x="10526" y="3634"/>
                </a:lnTo>
                <a:lnTo>
                  <a:pt x="11020" y="3293"/>
                </a:lnTo>
                <a:lnTo>
                  <a:pt x="11239" y="3066"/>
                </a:lnTo>
                <a:lnTo>
                  <a:pt x="11322" y="2952"/>
                </a:lnTo>
                <a:lnTo>
                  <a:pt x="11377" y="2810"/>
                </a:lnTo>
                <a:close/>
                <a:moveTo>
                  <a:pt x="12202" y="3321"/>
                </a:moveTo>
                <a:lnTo>
                  <a:pt x="12641" y="3634"/>
                </a:lnTo>
                <a:lnTo>
                  <a:pt x="12394" y="3776"/>
                </a:lnTo>
                <a:lnTo>
                  <a:pt x="12146" y="3974"/>
                </a:lnTo>
                <a:lnTo>
                  <a:pt x="11927" y="4173"/>
                </a:lnTo>
                <a:lnTo>
                  <a:pt x="11707" y="4343"/>
                </a:lnTo>
                <a:lnTo>
                  <a:pt x="10965" y="4854"/>
                </a:lnTo>
                <a:lnTo>
                  <a:pt x="10580" y="5166"/>
                </a:lnTo>
                <a:lnTo>
                  <a:pt x="10415" y="5309"/>
                </a:lnTo>
                <a:lnTo>
                  <a:pt x="10278" y="5507"/>
                </a:lnTo>
                <a:lnTo>
                  <a:pt x="9234" y="5450"/>
                </a:lnTo>
                <a:lnTo>
                  <a:pt x="9398" y="5309"/>
                </a:lnTo>
                <a:lnTo>
                  <a:pt x="9784" y="5053"/>
                </a:lnTo>
                <a:lnTo>
                  <a:pt x="10196" y="4798"/>
                </a:lnTo>
                <a:lnTo>
                  <a:pt x="10690" y="4457"/>
                </a:lnTo>
                <a:lnTo>
                  <a:pt x="11157" y="4117"/>
                </a:lnTo>
                <a:lnTo>
                  <a:pt x="11652" y="3747"/>
                </a:lnTo>
                <a:lnTo>
                  <a:pt x="12119" y="3406"/>
                </a:lnTo>
                <a:lnTo>
                  <a:pt x="12202" y="3321"/>
                </a:lnTo>
                <a:close/>
                <a:moveTo>
                  <a:pt x="10718" y="2158"/>
                </a:moveTo>
                <a:lnTo>
                  <a:pt x="10938" y="2413"/>
                </a:lnTo>
                <a:lnTo>
                  <a:pt x="11185" y="2640"/>
                </a:lnTo>
                <a:lnTo>
                  <a:pt x="10745" y="2924"/>
                </a:lnTo>
                <a:lnTo>
                  <a:pt x="10332" y="3265"/>
                </a:lnTo>
                <a:lnTo>
                  <a:pt x="9701" y="3691"/>
                </a:lnTo>
                <a:lnTo>
                  <a:pt x="9042" y="4059"/>
                </a:lnTo>
                <a:lnTo>
                  <a:pt x="8492" y="4428"/>
                </a:lnTo>
                <a:lnTo>
                  <a:pt x="7943" y="4798"/>
                </a:lnTo>
                <a:lnTo>
                  <a:pt x="7448" y="5138"/>
                </a:lnTo>
                <a:lnTo>
                  <a:pt x="7228" y="5309"/>
                </a:lnTo>
                <a:lnTo>
                  <a:pt x="7008" y="5535"/>
                </a:lnTo>
                <a:lnTo>
                  <a:pt x="6541" y="5564"/>
                </a:lnTo>
                <a:lnTo>
                  <a:pt x="6843" y="5309"/>
                </a:lnTo>
                <a:lnTo>
                  <a:pt x="7145" y="5024"/>
                </a:lnTo>
                <a:lnTo>
                  <a:pt x="7723" y="4485"/>
                </a:lnTo>
                <a:lnTo>
                  <a:pt x="8464" y="3889"/>
                </a:lnTo>
                <a:lnTo>
                  <a:pt x="8821" y="3606"/>
                </a:lnTo>
                <a:lnTo>
                  <a:pt x="9206" y="3321"/>
                </a:lnTo>
                <a:lnTo>
                  <a:pt x="9590" y="3038"/>
                </a:lnTo>
                <a:lnTo>
                  <a:pt x="9948" y="2725"/>
                </a:lnTo>
                <a:lnTo>
                  <a:pt x="10332" y="2413"/>
                </a:lnTo>
                <a:lnTo>
                  <a:pt x="10718" y="2158"/>
                </a:lnTo>
                <a:close/>
                <a:moveTo>
                  <a:pt x="14427" y="5024"/>
                </a:moveTo>
                <a:lnTo>
                  <a:pt x="15087" y="5479"/>
                </a:lnTo>
                <a:lnTo>
                  <a:pt x="14813" y="5479"/>
                </a:lnTo>
                <a:lnTo>
                  <a:pt x="13603" y="5592"/>
                </a:lnTo>
                <a:lnTo>
                  <a:pt x="14015" y="5309"/>
                </a:lnTo>
                <a:lnTo>
                  <a:pt x="14207" y="5166"/>
                </a:lnTo>
                <a:lnTo>
                  <a:pt x="14427" y="5024"/>
                </a:lnTo>
                <a:close/>
                <a:moveTo>
                  <a:pt x="12999" y="3917"/>
                </a:moveTo>
                <a:lnTo>
                  <a:pt x="13465" y="4315"/>
                </a:lnTo>
                <a:lnTo>
                  <a:pt x="13356" y="4315"/>
                </a:lnTo>
                <a:lnTo>
                  <a:pt x="13246" y="4343"/>
                </a:lnTo>
                <a:lnTo>
                  <a:pt x="13053" y="4485"/>
                </a:lnTo>
                <a:lnTo>
                  <a:pt x="12861" y="4627"/>
                </a:lnTo>
                <a:lnTo>
                  <a:pt x="12696" y="4798"/>
                </a:lnTo>
                <a:lnTo>
                  <a:pt x="12284" y="5194"/>
                </a:lnTo>
                <a:lnTo>
                  <a:pt x="12064" y="5394"/>
                </a:lnTo>
                <a:lnTo>
                  <a:pt x="11899" y="5620"/>
                </a:lnTo>
                <a:lnTo>
                  <a:pt x="10827" y="5535"/>
                </a:lnTo>
                <a:lnTo>
                  <a:pt x="11103" y="5337"/>
                </a:lnTo>
                <a:lnTo>
                  <a:pt x="11377" y="5109"/>
                </a:lnTo>
                <a:lnTo>
                  <a:pt x="11652" y="4911"/>
                </a:lnTo>
                <a:lnTo>
                  <a:pt x="11927" y="4713"/>
                </a:lnTo>
                <a:lnTo>
                  <a:pt x="12476" y="4343"/>
                </a:lnTo>
                <a:lnTo>
                  <a:pt x="12999" y="3917"/>
                </a:lnTo>
                <a:close/>
                <a:moveTo>
                  <a:pt x="13576" y="4400"/>
                </a:moveTo>
                <a:lnTo>
                  <a:pt x="14153" y="4826"/>
                </a:lnTo>
                <a:lnTo>
                  <a:pt x="13906" y="5024"/>
                </a:lnTo>
                <a:lnTo>
                  <a:pt x="13576" y="5309"/>
                </a:lnTo>
                <a:lnTo>
                  <a:pt x="13438" y="5450"/>
                </a:lnTo>
                <a:lnTo>
                  <a:pt x="13300" y="5620"/>
                </a:lnTo>
                <a:lnTo>
                  <a:pt x="12888" y="5649"/>
                </a:lnTo>
                <a:lnTo>
                  <a:pt x="12504" y="5649"/>
                </a:lnTo>
                <a:lnTo>
                  <a:pt x="12229" y="5620"/>
                </a:lnTo>
                <a:lnTo>
                  <a:pt x="12504" y="5422"/>
                </a:lnTo>
                <a:lnTo>
                  <a:pt x="12779" y="5194"/>
                </a:lnTo>
                <a:lnTo>
                  <a:pt x="13026" y="4968"/>
                </a:lnTo>
                <a:lnTo>
                  <a:pt x="13300" y="4741"/>
                </a:lnTo>
                <a:lnTo>
                  <a:pt x="13465" y="4627"/>
                </a:lnTo>
                <a:lnTo>
                  <a:pt x="13548" y="4542"/>
                </a:lnTo>
                <a:lnTo>
                  <a:pt x="13576" y="4457"/>
                </a:lnTo>
                <a:lnTo>
                  <a:pt x="13576" y="4400"/>
                </a:lnTo>
                <a:close/>
                <a:moveTo>
                  <a:pt x="16983" y="7181"/>
                </a:moveTo>
                <a:lnTo>
                  <a:pt x="17258" y="7380"/>
                </a:lnTo>
                <a:lnTo>
                  <a:pt x="17533" y="7551"/>
                </a:lnTo>
                <a:lnTo>
                  <a:pt x="17340" y="7692"/>
                </a:lnTo>
                <a:lnTo>
                  <a:pt x="17148" y="7862"/>
                </a:lnTo>
                <a:lnTo>
                  <a:pt x="17010" y="8004"/>
                </a:lnTo>
                <a:lnTo>
                  <a:pt x="16983" y="7181"/>
                </a:lnTo>
                <a:close/>
                <a:moveTo>
                  <a:pt x="11047" y="596"/>
                </a:moveTo>
                <a:lnTo>
                  <a:pt x="11569" y="1079"/>
                </a:lnTo>
                <a:lnTo>
                  <a:pt x="11872" y="1334"/>
                </a:lnTo>
                <a:lnTo>
                  <a:pt x="12202" y="1590"/>
                </a:lnTo>
                <a:lnTo>
                  <a:pt x="12834" y="2073"/>
                </a:lnTo>
                <a:lnTo>
                  <a:pt x="13576" y="2612"/>
                </a:lnTo>
                <a:lnTo>
                  <a:pt x="14263" y="3180"/>
                </a:lnTo>
                <a:lnTo>
                  <a:pt x="14949" y="3776"/>
                </a:lnTo>
                <a:lnTo>
                  <a:pt x="15637" y="4343"/>
                </a:lnTo>
                <a:lnTo>
                  <a:pt x="17066" y="5450"/>
                </a:lnTo>
                <a:lnTo>
                  <a:pt x="17781" y="5990"/>
                </a:lnTo>
                <a:lnTo>
                  <a:pt x="18467" y="6557"/>
                </a:lnTo>
                <a:lnTo>
                  <a:pt x="19016" y="6983"/>
                </a:lnTo>
                <a:lnTo>
                  <a:pt x="19566" y="7351"/>
                </a:lnTo>
                <a:lnTo>
                  <a:pt x="20143" y="7721"/>
                </a:lnTo>
                <a:lnTo>
                  <a:pt x="20720" y="8032"/>
                </a:lnTo>
                <a:lnTo>
                  <a:pt x="20638" y="8118"/>
                </a:lnTo>
                <a:lnTo>
                  <a:pt x="20446" y="8288"/>
                </a:lnTo>
                <a:lnTo>
                  <a:pt x="20226" y="8402"/>
                </a:lnTo>
                <a:lnTo>
                  <a:pt x="19896" y="8601"/>
                </a:lnTo>
                <a:lnTo>
                  <a:pt x="19840" y="8515"/>
                </a:lnTo>
                <a:lnTo>
                  <a:pt x="19786" y="8487"/>
                </a:lnTo>
                <a:lnTo>
                  <a:pt x="19731" y="8458"/>
                </a:lnTo>
                <a:lnTo>
                  <a:pt x="19511" y="8373"/>
                </a:lnTo>
                <a:lnTo>
                  <a:pt x="19319" y="8260"/>
                </a:lnTo>
                <a:lnTo>
                  <a:pt x="19127" y="8118"/>
                </a:lnTo>
                <a:lnTo>
                  <a:pt x="18962" y="7976"/>
                </a:lnTo>
                <a:lnTo>
                  <a:pt x="18604" y="7664"/>
                </a:lnTo>
                <a:lnTo>
                  <a:pt x="18412" y="7551"/>
                </a:lnTo>
                <a:lnTo>
                  <a:pt x="18220" y="7436"/>
                </a:lnTo>
                <a:lnTo>
                  <a:pt x="17917" y="7266"/>
                </a:lnTo>
                <a:lnTo>
                  <a:pt x="17616" y="7068"/>
                </a:lnTo>
                <a:lnTo>
                  <a:pt x="17286" y="6869"/>
                </a:lnTo>
                <a:lnTo>
                  <a:pt x="17121" y="6784"/>
                </a:lnTo>
                <a:lnTo>
                  <a:pt x="16983" y="6727"/>
                </a:lnTo>
                <a:lnTo>
                  <a:pt x="16956" y="6329"/>
                </a:lnTo>
                <a:lnTo>
                  <a:pt x="16928" y="6131"/>
                </a:lnTo>
                <a:lnTo>
                  <a:pt x="16845" y="5961"/>
                </a:lnTo>
                <a:lnTo>
                  <a:pt x="16845" y="5876"/>
                </a:lnTo>
                <a:lnTo>
                  <a:pt x="16818" y="5790"/>
                </a:lnTo>
                <a:lnTo>
                  <a:pt x="16791" y="5734"/>
                </a:lnTo>
                <a:lnTo>
                  <a:pt x="16709" y="5677"/>
                </a:lnTo>
                <a:lnTo>
                  <a:pt x="16516" y="5564"/>
                </a:lnTo>
                <a:lnTo>
                  <a:pt x="16297" y="5507"/>
                </a:lnTo>
                <a:lnTo>
                  <a:pt x="16076" y="5479"/>
                </a:lnTo>
                <a:lnTo>
                  <a:pt x="15856" y="5450"/>
                </a:lnTo>
                <a:lnTo>
                  <a:pt x="14400" y="4428"/>
                </a:lnTo>
                <a:lnTo>
                  <a:pt x="12971" y="3350"/>
                </a:lnTo>
                <a:lnTo>
                  <a:pt x="12696" y="3151"/>
                </a:lnTo>
                <a:lnTo>
                  <a:pt x="12394" y="2952"/>
                </a:lnTo>
                <a:lnTo>
                  <a:pt x="11816" y="2612"/>
                </a:lnTo>
                <a:lnTo>
                  <a:pt x="11597" y="2441"/>
                </a:lnTo>
                <a:lnTo>
                  <a:pt x="11404" y="2271"/>
                </a:lnTo>
                <a:lnTo>
                  <a:pt x="11020" y="1931"/>
                </a:lnTo>
                <a:lnTo>
                  <a:pt x="10992" y="1817"/>
                </a:lnTo>
                <a:lnTo>
                  <a:pt x="10938" y="1732"/>
                </a:lnTo>
                <a:lnTo>
                  <a:pt x="10827" y="1675"/>
                </a:lnTo>
                <a:lnTo>
                  <a:pt x="10773" y="1675"/>
                </a:lnTo>
                <a:lnTo>
                  <a:pt x="10690" y="1703"/>
                </a:lnTo>
                <a:lnTo>
                  <a:pt x="10470" y="1817"/>
                </a:lnTo>
                <a:lnTo>
                  <a:pt x="10278" y="1931"/>
                </a:lnTo>
                <a:lnTo>
                  <a:pt x="9920" y="2243"/>
                </a:lnTo>
                <a:lnTo>
                  <a:pt x="9536" y="2555"/>
                </a:lnTo>
                <a:lnTo>
                  <a:pt x="9178" y="2839"/>
                </a:lnTo>
                <a:lnTo>
                  <a:pt x="8739" y="3123"/>
                </a:lnTo>
                <a:lnTo>
                  <a:pt x="8327" y="3463"/>
                </a:lnTo>
                <a:lnTo>
                  <a:pt x="7531" y="4117"/>
                </a:lnTo>
                <a:lnTo>
                  <a:pt x="6678" y="4826"/>
                </a:lnTo>
                <a:lnTo>
                  <a:pt x="6239" y="5194"/>
                </a:lnTo>
                <a:lnTo>
                  <a:pt x="5853" y="5592"/>
                </a:lnTo>
                <a:lnTo>
                  <a:pt x="5853" y="5620"/>
                </a:lnTo>
                <a:lnTo>
                  <a:pt x="5222" y="5677"/>
                </a:lnTo>
                <a:lnTo>
                  <a:pt x="4782" y="5705"/>
                </a:lnTo>
                <a:lnTo>
                  <a:pt x="4534" y="5762"/>
                </a:lnTo>
                <a:lnTo>
                  <a:pt x="4452" y="5820"/>
                </a:lnTo>
                <a:lnTo>
                  <a:pt x="4369" y="5905"/>
                </a:lnTo>
                <a:lnTo>
                  <a:pt x="4287" y="5876"/>
                </a:lnTo>
                <a:lnTo>
                  <a:pt x="4205" y="5905"/>
                </a:lnTo>
                <a:lnTo>
                  <a:pt x="4150" y="5961"/>
                </a:lnTo>
                <a:lnTo>
                  <a:pt x="4122" y="6046"/>
                </a:lnTo>
                <a:lnTo>
                  <a:pt x="4068" y="6301"/>
                </a:lnTo>
                <a:lnTo>
                  <a:pt x="4068" y="6557"/>
                </a:lnTo>
                <a:lnTo>
                  <a:pt x="3930" y="6585"/>
                </a:lnTo>
                <a:lnTo>
                  <a:pt x="3792" y="6642"/>
                </a:lnTo>
                <a:lnTo>
                  <a:pt x="3656" y="6727"/>
                </a:lnTo>
                <a:lnTo>
                  <a:pt x="3518" y="6840"/>
                </a:lnTo>
                <a:lnTo>
                  <a:pt x="3298" y="7040"/>
                </a:lnTo>
                <a:lnTo>
                  <a:pt x="3079" y="7266"/>
                </a:lnTo>
                <a:lnTo>
                  <a:pt x="2446" y="7891"/>
                </a:lnTo>
                <a:lnTo>
                  <a:pt x="2116" y="8175"/>
                </a:lnTo>
                <a:lnTo>
                  <a:pt x="1787" y="8430"/>
                </a:lnTo>
                <a:lnTo>
                  <a:pt x="1704" y="8515"/>
                </a:lnTo>
                <a:lnTo>
                  <a:pt x="1402" y="8402"/>
                </a:lnTo>
                <a:lnTo>
                  <a:pt x="1127" y="8317"/>
                </a:lnTo>
                <a:lnTo>
                  <a:pt x="880" y="8175"/>
                </a:lnTo>
                <a:lnTo>
                  <a:pt x="660" y="7976"/>
                </a:lnTo>
                <a:lnTo>
                  <a:pt x="1018" y="7777"/>
                </a:lnTo>
                <a:lnTo>
                  <a:pt x="1374" y="7551"/>
                </a:lnTo>
                <a:lnTo>
                  <a:pt x="2061" y="7040"/>
                </a:lnTo>
                <a:lnTo>
                  <a:pt x="3408" y="5990"/>
                </a:lnTo>
                <a:lnTo>
                  <a:pt x="4864" y="4854"/>
                </a:lnTo>
                <a:lnTo>
                  <a:pt x="6376" y="3691"/>
                </a:lnTo>
                <a:lnTo>
                  <a:pt x="7695" y="2754"/>
                </a:lnTo>
                <a:lnTo>
                  <a:pt x="9013" y="1817"/>
                </a:lnTo>
                <a:lnTo>
                  <a:pt x="9481" y="1477"/>
                </a:lnTo>
                <a:lnTo>
                  <a:pt x="9976" y="1107"/>
                </a:lnTo>
                <a:lnTo>
                  <a:pt x="10250" y="966"/>
                </a:lnTo>
                <a:lnTo>
                  <a:pt x="10497" y="824"/>
                </a:lnTo>
                <a:lnTo>
                  <a:pt x="10773" y="681"/>
                </a:lnTo>
                <a:lnTo>
                  <a:pt x="11047" y="596"/>
                </a:lnTo>
                <a:close/>
                <a:moveTo>
                  <a:pt x="4040" y="7153"/>
                </a:moveTo>
                <a:lnTo>
                  <a:pt x="4040" y="7579"/>
                </a:lnTo>
                <a:lnTo>
                  <a:pt x="3821" y="7749"/>
                </a:lnTo>
                <a:lnTo>
                  <a:pt x="3600" y="7947"/>
                </a:lnTo>
                <a:lnTo>
                  <a:pt x="3215" y="8317"/>
                </a:lnTo>
                <a:lnTo>
                  <a:pt x="2858" y="8629"/>
                </a:lnTo>
                <a:lnTo>
                  <a:pt x="2694" y="8799"/>
                </a:lnTo>
                <a:lnTo>
                  <a:pt x="2556" y="8998"/>
                </a:lnTo>
                <a:lnTo>
                  <a:pt x="2226" y="8771"/>
                </a:lnTo>
                <a:lnTo>
                  <a:pt x="2473" y="8601"/>
                </a:lnTo>
                <a:lnTo>
                  <a:pt x="2721" y="8373"/>
                </a:lnTo>
                <a:lnTo>
                  <a:pt x="3188" y="7947"/>
                </a:lnTo>
                <a:lnTo>
                  <a:pt x="3765" y="7380"/>
                </a:lnTo>
                <a:lnTo>
                  <a:pt x="3903" y="7266"/>
                </a:lnTo>
                <a:lnTo>
                  <a:pt x="4040" y="7153"/>
                </a:lnTo>
                <a:close/>
                <a:moveTo>
                  <a:pt x="8739" y="8175"/>
                </a:moveTo>
                <a:lnTo>
                  <a:pt x="8685" y="8203"/>
                </a:lnTo>
                <a:lnTo>
                  <a:pt x="8629" y="8232"/>
                </a:lnTo>
                <a:lnTo>
                  <a:pt x="8382" y="8458"/>
                </a:lnTo>
                <a:lnTo>
                  <a:pt x="8135" y="8629"/>
                </a:lnTo>
                <a:lnTo>
                  <a:pt x="7997" y="8686"/>
                </a:lnTo>
                <a:lnTo>
                  <a:pt x="7832" y="8743"/>
                </a:lnTo>
                <a:lnTo>
                  <a:pt x="7695" y="8771"/>
                </a:lnTo>
                <a:lnTo>
                  <a:pt x="7531" y="8771"/>
                </a:lnTo>
                <a:lnTo>
                  <a:pt x="7640" y="8317"/>
                </a:lnTo>
                <a:lnTo>
                  <a:pt x="7640" y="8288"/>
                </a:lnTo>
                <a:lnTo>
                  <a:pt x="7585" y="8288"/>
                </a:lnTo>
                <a:lnTo>
                  <a:pt x="7448" y="8373"/>
                </a:lnTo>
                <a:lnTo>
                  <a:pt x="7283" y="8658"/>
                </a:lnTo>
                <a:lnTo>
                  <a:pt x="7201" y="8799"/>
                </a:lnTo>
                <a:lnTo>
                  <a:pt x="7173" y="8884"/>
                </a:lnTo>
                <a:lnTo>
                  <a:pt x="7201" y="8941"/>
                </a:lnTo>
                <a:lnTo>
                  <a:pt x="7228" y="8998"/>
                </a:lnTo>
                <a:lnTo>
                  <a:pt x="7283" y="9026"/>
                </a:lnTo>
                <a:lnTo>
                  <a:pt x="7475" y="9084"/>
                </a:lnTo>
                <a:lnTo>
                  <a:pt x="7640" y="9111"/>
                </a:lnTo>
                <a:lnTo>
                  <a:pt x="7832" y="9111"/>
                </a:lnTo>
                <a:lnTo>
                  <a:pt x="7997" y="9054"/>
                </a:lnTo>
                <a:lnTo>
                  <a:pt x="8162" y="8998"/>
                </a:lnTo>
                <a:lnTo>
                  <a:pt x="8327" y="8913"/>
                </a:lnTo>
                <a:lnTo>
                  <a:pt x="8629" y="8743"/>
                </a:lnTo>
                <a:lnTo>
                  <a:pt x="8685" y="8828"/>
                </a:lnTo>
                <a:lnTo>
                  <a:pt x="8739" y="8913"/>
                </a:lnTo>
                <a:lnTo>
                  <a:pt x="8821" y="8998"/>
                </a:lnTo>
                <a:lnTo>
                  <a:pt x="8931" y="9026"/>
                </a:lnTo>
                <a:lnTo>
                  <a:pt x="9042" y="9084"/>
                </a:lnTo>
                <a:lnTo>
                  <a:pt x="9454" y="9084"/>
                </a:lnTo>
                <a:lnTo>
                  <a:pt x="9619" y="9054"/>
                </a:lnTo>
                <a:lnTo>
                  <a:pt x="9811" y="8998"/>
                </a:lnTo>
                <a:lnTo>
                  <a:pt x="9893" y="8969"/>
                </a:lnTo>
                <a:lnTo>
                  <a:pt x="9948" y="8969"/>
                </a:lnTo>
                <a:lnTo>
                  <a:pt x="10140" y="8998"/>
                </a:lnTo>
                <a:lnTo>
                  <a:pt x="10305" y="8998"/>
                </a:lnTo>
                <a:lnTo>
                  <a:pt x="10443" y="8941"/>
                </a:lnTo>
                <a:lnTo>
                  <a:pt x="10608" y="8856"/>
                </a:lnTo>
                <a:lnTo>
                  <a:pt x="10745" y="8743"/>
                </a:lnTo>
                <a:lnTo>
                  <a:pt x="10800" y="8828"/>
                </a:lnTo>
                <a:lnTo>
                  <a:pt x="10855" y="8884"/>
                </a:lnTo>
                <a:lnTo>
                  <a:pt x="10965" y="8941"/>
                </a:lnTo>
                <a:lnTo>
                  <a:pt x="11047" y="8969"/>
                </a:lnTo>
                <a:lnTo>
                  <a:pt x="11157" y="8969"/>
                </a:lnTo>
                <a:lnTo>
                  <a:pt x="11268" y="8941"/>
                </a:lnTo>
                <a:lnTo>
                  <a:pt x="11487" y="8856"/>
                </a:lnTo>
                <a:lnTo>
                  <a:pt x="11652" y="8856"/>
                </a:lnTo>
                <a:lnTo>
                  <a:pt x="11872" y="8941"/>
                </a:lnTo>
                <a:lnTo>
                  <a:pt x="12146" y="8998"/>
                </a:lnTo>
                <a:lnTo>
                  <a:pt x="12449" y="9026"/>
                </a:lnTo>
                <a:lnTo>
                  <a:pt x="12779" y="9054"/>
                </a:lnTo>
                <a:lnTo>
                  <a:pt x="13411" y="9054"/>
                </a:lnTo>
                <a:lnTo>
                  <a:pt x="13741" y="8998"/>
                </a:lnTo>
                <a:lnTo>
                  <a:pt x="14042" y="8941"/>
                </a:lnTo>
                <a:lnTo>
                  <a:pt x="14318" y="8856"/>
                </a:lnTo>
                <a:lnTo>
                  <a:pt x="14400" y="8799"/>
                </a:lnTo>
                <a:lnTo>
                  <a:pt x="14427" y="8743"/>
                </a:lnTo>
                <a:lnTo>
                  <a:pt x="14455" y="8686"/>
                </a:lnTo>
                <a:lnTo>
                  <a:pt x="14455" y="8601"/>
                </a:lnTo>
                <a:lnTo>
                  <a:pt x="14400" y="8543"/>
                </a:lnTo>
                <a:lnTo>
                  <a:pt x="14372" y="8487"/>
                </a:lnTo>
                <a:lnTo>
                  <a:pt x="14290" y="8458"/>
                </a:lnTo>
                <a:lnTo>
                  <a:pt x="14207" y="8458"/>
                </a:lnTo>
                <a:lnTo>
                  <a:pt x="13576" y="8601"/>
                </a:lnTo>
                <a:lnTo>
                  <a:pt x="13246" y="8629"/>
                </a:lnTo>
                <a:lnTo>
                  <a:pt x="12888" y="8686"/>
                </a:lnTo>
                <a:lnTo>
                  <a:pt x="12558" y="8686"/>
                </a:lnTo>
                <a:lnTo>
                  <a:pt x="12229" y="8658"/>
                </a:lnTo>
                <a:lnTo>
                  <a:pt x="11899" y="8573"/>
                </a:lnTo>
                <a:lnTo>
                  <a:pt x="11762" y="8515"/>
                </a:lnTo>
                <a:lnTo>
                  <a:pt x="11597" y="8430"/>
                </a:lnTo>
                <a:lnTo>
                  <a:pt x="11515" y="8402"/>
                </a:lnTo>
                <a:lnTo>
                  <a:pt x="11432" y="8430"/>
                </a:lnTo>
                <a:lnTo>
                  <a:pt x="11322" y="8515"/>
                </a:lnTo>
                <a:lnTo>
                  <a:pt x="11268" y="8543"/>
                </a:lnTo>
                <a:lnTo>
                  <a:pt x="11212" y="8515"/>
                </a:lnTo>
                <a:lnTo>
                  <a:pt x="11103" y="8458"/>
                </a:lnTo>
                <a:lnTo>
                  <a:pt x="10992" y="8317"/>
                </a:lnTo>
                <a:lnTo>
                  <a:pt x="10938" y="8232"/>
                </a:lnTo>
                <a:lnTo>
                  <a:pt x="10855" y="8175"/>
                </a:lnTo>
                <a:lnTo>
                  <a:pt x="10745" y="8175"/>
                </a:lnTo>
                <a:lnTo>
                  <a:pt x="10718" y="8203"/>
                </a:lnTo>
                <a:lnTo>
                  <a:pt x="10662" y="8232"/>
                </a:lnTo>
                <a:lnTo>
                  <a:pt x="10553" y="8402"/>
                </a:lnTo>
                <a:lnTo>
                  <a:pt x="10388" y="8543"/>
                </a:lnTo>
                <a:lnTo>
                  <a:pt x="10305" y="8573"/>
                </a:lnTo>
                <a:lnTo>
                  <a:pt x="10223" y="8601"/>
                </a:lnTo>
                <a:lnTo>
                  <a:pt x="10113" y="8601"/>
                </a:lnTo>
                <a:lnTo>
                  <a:pt x="10003" y="8543"/>
                </a:lnTo>
                <a:lnTo>
                  <a:pt x="9920" y="8515"/>
                </a:lnTo>
                <a:lnTo>
                  <a:pt x="9838" y="8543"/>
                </a:lnTo>
                <a:lnTo>
                  <a:pt x="9619" y="8658"/>
                </a:lnTo>
                <a:lnTo>
                  <a:pt x="9289" y="8714"/>
                </a:lnTo>
                <a:lnTo>
                  <a:pt x="9151" y="8714"/>
                </a:lnTo>
                <a:lnTo>
                  <a:pt x="9042" y="8686"/>
                </a:lnTo>
                <a:lnTo>
                  <a:pt x="8986" y="8629"/>
                </a:lnTo>
                <a:lnTo>
                  <a:pt x="8959" y="8573"/>
                </a:lnTo>
                <a:lnTo>
                  <a:pt x="8931" y="8515"/>
                </a:lnTo>
                <a:lnTo>
                  <a:pt x="8931" y="8430"/>
                </a:lnTo>
                <a:lnTo>
                  <a:pt x="8959" y="8345"/>
                </a:lnTo>
                <a:lnTo>
                  <a:pt x="8931" y="8288"/>
                </a:lnTo>
                <a:lnTo>
                  <a:pt x="8848" y="8203"/>
                </a:lnTo>
                <a:lnTo>
                  <a:pt x="8794" y="8203"/>
                </a:lnTo>
                <a:lnTo>
                  <a:pt x="8739" y="8175"/>
                </a:lnTo>
                <a:close/>
                <a:moveTo>
                  <a:pt x="17890" y="7777"/>
                </a:moveTo>
                <a:lnTo>
                  <a:pt x="18192" y="7891"/>
                </a:lnTo>
                <a:lnTo>
                  <a:pt x="18302" y="7947"/>
                </a:lnTo>
                <a:lnTo>
                  <a:pt x="18385" y="8032"/>
                </a:lnTo>
                <a:lnTo>
                  <a:pt x="17973" y="8373"/>
                </a:lnTo>
                <a:lnTo>
                  <a:pt x="17560" y="8743"/>
                </a:lnTo>
                <a:lnTo>
                  <a:pt x="17286" y="8998"/>
                </a:lnTo>
                <a:lnTo>
                  <a:pt x="17148" y="9169"/>
                </a:lnTo>
                <a:lnTo>
                  <a:pt x="17039" y="9339"/>
                </a:lnTo>
                <a:lnTo>
                  <a:pt x="17039" y="8430"/>
                </a:lnTo>
                <a:lnTo>
                  <a:pt x="17175" y="8345"/>
                </a:lnTo>
                <a:lnTo>
                  <a:pt x="17286" y="8232"/>
                </a:lnTo>
                <a:lnTo>
                  <a:pt x="17533" y="8004"/>
                </a:lnTo>
                <a:lnTo>
                  <a:pt x="17670" y="7919"/>
                </a:lnTo>
                <a:lnTo>
                  <a:pt x="17835" y="7834"/>
                </a:lnTo>
                <a:lnTo>
                  <a:pt x="17890" y="7777"/>
                </a:lnTo>
                <a:close/>
                <a:moveTo>
                  <a:pt x="4040" y="8118"/>
                </a:moveTo>
                <a:lnTo>
                  <a:pt x="4040" y="8573"/>
                </a:lnTo>
                <a:lnTo>
                  <a:pt x="3903" y="8629"/>
                </a:lnTo>
                <a:lnTo>
                  <a:pt x="3792" y="8743"/>
                </a:lnTo>
                <a:lnTo>
                  <a:pt x="3600" y="8969"/>
                </a:lnTo>
                <a:lnTo>
                  <a:pt x="3380" y="9225"/>
                </a:lnTo>
                <a:lnTo>
                  <a:pt x="3161" y="9480"/>
                </a:lnTo>
                <a:lnTo>
                  <a:pt x="2831" y="9197"/>
                </a:lnTo>
                <a:lnTo>
                  <a:pt x="2776" y="9169"/>
                </a:lnTo>
                <a:lnTo>
                  <a:pt x="3079" y="8913"/>
                </a:lnTo>
                <a:lnTo>
                  <a:pt x="3353" y="8686"/>
                </a:lnTo>
                <a:lnTo>
                  <a:pt x="4040" y="8118"/>
                </a:lnTo>
                <a:close/>
                <a:moveTo>
                  <a:pt x="4040" y="9054"/>
                </a:moveTo>
                <a:lnTo>
                  <a:pt x="4040" y="9537"/>
                </a:lnTo>
                <a:lnTo>
                  <a:pt x="4095" y="10020"/>
                </a:lnTo>
                <a:lnTo>
                  <a:pt x="4122" y="10417"/>
                </a:lnTo>
                <a:lnTo>
                  <a:pt x="3353" y="9650"/>
                </a:lnTo>
                <a:lnTo>
                  <a:pt x="3573" y="9480"/>
                </a:lnTo>
                <a:lnTo>
                  <a:pt x="3792" y="9282"/>
                </a:lnTo>
                <a:lnTo>
                  <a:pt x="4040" y="9054"/>
                </a:lnTo>
                <a:close/>
                <a:moveTo>
                  <a:pt x="18659" y="8345"/>
                </a:moveTo>
                <a:lnTo>
                  <a:pt x="18742" y="8402"/>
                </a:lnTo>
                <a:lnTo>
                  <a:pt x="18879" y="8543"/>
                </a:lnTo>
                <a:lnTo>
                  <a:pt x="19044" y="8686"/>
                </a:lnTo>
                <a:lnTo>
                  <a:pt x="19236" y="8799"/>
                </a:lnTo>
                <a:lnTo>
                  <a:pt x="19428" y="8884"/>
                </a:lnTo>
                <a:lnTo>
                  <a:pt x="19263" y="8969"/>
                </a:lnTo>
                <a:lnTo>
                  <a:pt x="18686" y="9367"/>
                </a:lnTo>
                <a:lnTo>
                  <a:pt x="18109" y="9793"/>
                </a:lnTo>
                <a:lnTo>
                  <a:pt x="17587" y="10246"/>
                </a:lnTo>
                <a:lnTo>
                  <a:pt x="17066" y="10729"/>
                </a:lnTo>
                <a:lnTo>
                  <a:pt x="17039" y="9480"/>
                </a:lnTo>
                <a:lnTo>
                  <a:pt x="17231" y="9424"/>
                </a:lnTo>
                <a:lnTo>
                  <a:pt x="17423" y="9339"/>
                </a:lnTo>
                <a:lnTo>
                  <a:pt x="17587" y="9225"/>
                </a:lnTo>
                <a:lnTo>
                  <a:pt x="17752" y="9084"/>
                </a:lnTo>
                <a:lnTo>
                  <a:pt x="18659" y="8345"/>
                </a:lnTo>
                <a:close/>
                <a:moveTo>
                  <a:pt x="7750" y="9793"/>
                </a:moveTo>
                <a:lnTo>
                  <a:pt x="7640" y="9906"/>
                </a:lnTo>
                <a:lnTo>
                  <a:pt x="7531" y="10020"/>
                </a:lnTo>
                <a:lnTo>
                  <a:pt x="7475" y="10191"/>
                </a:lnTo>
                <a:lnTo>
                  <a:pt x="7448" y="10332"/>
                </a:lnTo>
                <a:lnTo>
                  <a:pt x="7448" y="10502"/>
                </a:lnTo>
                <a:lnTo>
                  <a:pt x="7502" y="10644"/>
                </a:lnTo>
                <a:lnTo>
                  <a:pt x="7613" y="10757"/>
                </a:lnTo>
                <a:lnTo>
                  <a:pt x="7750" y="10843"/>
                </a:lnTo>
                <a:lnTo>
                  <a:pt x="7915" y="10872"/>
                </a:lnTo>
                <a:lnTo>
                  <a:pt x="8079" y="10900"/>
                </a:lnTo>
                <a:lnTo>
                  <a:pt x="8244" y="10843"/>
                </a:lnTo>
                <a:lnTo>
                  <a:pt x="8409" y="10787"/>
                </a:lnTo>
                <a:lnTo>
                  <a:pt x="8547" y="10701"/>
                </a:lnTo>
                <a:lnTo>
                  <a:pt x="8712" y="10616"/>
                </a:lnTo>
                <a:lnTo>
                  <a:pt x="8986" y="10389"/>
                </a:lnTo>
                <a:lnTo>
                  <a:pt x="9151" y="10531"/>
                </a:lnTo>
                <a:lnTo>
                  <a:pt x="9343" y="10616"/>
                </a:lnTo>
                <a:lnTo>
                  <a:pt x="9563" y="10672"/>
                </a:lnTo>
                <a:lnTo>
                  <a:pt x="9811" y="10701"/>
                </a:lnTo>
                <a:lnTo>
                  <a:pt x="10058" y="10701"/>
                </a:lnTo>
                <a:lnTo>
                  <a:pt x="10553" y="10587"/>
                </a:lnTo>
                <a:lnTo>
                  <a:pt x="10773" y="10502"/>
                </a:lnTo>
                <a:lnTo>
                  <a:pt x="10773" y="10587"/>
                </a:lnTo>
                <a:lnTo>
                  <a:pt x="10827" y="10672"/>
                </a:lnTo>
                <a:lnTo>
                  <a:pt x="10882" y="10729"/>
                </a:lnTo>
                <a:lnTo>
                  <a:pt x="10965" y="10729"/>
                </a:lnTo>
                <a:lnTo>
                  <a:pt x="11157" y="10701"/>
                </a:lnTo>
                <a:lnTo>
                  <a:pt x="11350" y="10644"/>
                </a:lnTo>
                <a:lnTo>
                  <a:pt x="11680" y="10474"/>
                </a:lnTo>
                <a:lnTo>
                  <a:pt x="11845" y="10644"/>
                </a:lnTo>
                <a:lnTo>
                  <a:pt x="11954" y="10701"/>
                </a:lnTo>
                <a:lnTo>
                  <a:pt x="12174" y="10701"/>
                </a:lnTo>
                <a:lnTo>
                  <a:pt x="12284" y="10672"/>
                </a:lnTo>
                <a:lnTo>
                  <a:pt x="12422" y="10644"/>
                </a:lnTo>
                <a:lnTo>
                  <a:pt x="12531" y="10559"/>
                </a:lnTo>
                <a:lnTo>
                  <a:pt x="12558" y="10644"/>
                </a:lnTo>
                <a:lnTo>
                  <a:pt x="12641" y="10701"/>
                </a:lnTo>
                <a:lnTo>
                  <a:pt x="12723" y="10729"/>
                </a:lnTo>
                <a:lnTo>
                  <a:pt x="12834" y="10701"/>
                </a:lnTo>
                <a:lnTo>
                  <a:pt x="13026" y="10616"/>
                </a:lnTo>
                <a:lnTo>
                  <a:pt x="13218" y="10587"/>
                </a:lnTo>
                <a:lnTo>
                  <a:pt x="13438" y="10587"/>
                </a:lnTo>
                <a:lnTo>
                  <a:pt x="13630" y="10616"/>
                </a:lnTo>
                <a:lnTo>
                  <a:pt x="14071" y="10616"/>
                </a:lnTo>
                <a:lnTo>
                  <a:pt x="14263" y="10559"/>
                </a:lnTo>
                <a:lnTo>
                  <a:pt x="14483" y="10474"/>
                </a:lnTo>
                <a:lnTo>
                  <a:pt x="14537" y="10417"/>
                </a:lnTo>
                <a:lnTo>
                  <a:pt x="14565" y="10361"/>
                </a:lnTo>
                <a:lnTo>
                  <a:pt x="14565" y="10276"/>
                </a:lnTo>
                <a:lnTo>
                  <a:pt x="14537" y="10219"/>
                </a:lnTo>
                <a:lnTo>
                  <a:pt x="14483" y="10161"/>
                </a:lnTo>
                <a:lnTo>
                  <a:pt x="14427" y="10133"/>
                </a:lnTo>
                <a:lnTo>
                  <a:pt x="14345" y="10105"/>
                </a:lnTo>
                <a:lnTo>
                  <a:pt x="14263" y="10133"/>
                </a:lnTo>
                <a:lnTo>
                  <a:pt x="14098" y="10191"/>
                </a:lnTo>
                <a:lnTo>
                  <a:pt x="13933" y="10219"/>
                </a:lnTo>
                <a:lnTo>
                  <a:pt x="13081" y="10219"/>
                </a:lnTo>
                <a:lnTo>
                  <a:pt x="12916" y="10246"/>
                </a:lnTo>
                <a:lnTo>
                  <a:pt x="12916" y="10076"/>
                </a:lnTo>
                <a:lnTo>
                  <a:pt x="12888" y="10020"/>
                </a:lnTo>
                <a:lnTo>
                  <a:pt x="12806" y="9935"/>
                </a:lnTo>
                <a:lnTo>
                  <a:pt x="12696" y="9935"/>
                </a:lnTo>
                <a:lnTo>
                  <a:pt x="12641" y="9963"/>
                </a:lnTo>
                <a:lnTo>
                  <a:pt x="12587" y="9991"/>
                </a:lnTo>
                <a:lnTo>
                  <a:pt x="12449" y="10161"/>
                </a:lnTo>
                <a:lnTo>
                  <a:pt x="12339" y="10246"/>
                </a:lnTo>
                <a:lnTo>
                  <a:pt x="12257" y="10304"/>
                </a:lnTo>
                <a:lnTo>
                  <a:pt x="12146" y="10332"/>
                </a:lnTo>
                <a:lnTo>
                  <a:pt x="12064" y="10332"/>
                </a:lnTo>
                <a:lnTo>
                  <a:pt x="11981" y="10246"/>
                </a:lnTo>
                <a:lnTo>
                  <a:pt x="11927" y="10076"/>
                </a:lnTo>
                <a:lnTo>
                  <a:pt x="11872" y="9991"/>
                </a:lnTo>
                <a:lnTo>
                  <a:pt x="11789" y="9935"/>
                </a:lnTo>
                <a:lnTo>
                  <a:pt x="11680" y="9935"/>
                </a:lnTo>
                <a:lnTo>
                  <a:pt x="11652" y="9963"/>
                </a:lnTo>
                <a:lnTo>
                  <a:pt x="11597" y="9991"/>
                </a:lnTo>
                <a:lnTo>
                  <a:pt x="11432" y="10161"/>
                </a:lnTo>
                <a:lnTo>
                  <a:pt x="11322" y="10219"/>
                </a:lnTo>
                <a:lnTo>
                  <a:pt x="11212" y="10276"/>
                </a:lnTo>
                <a:lnTo>
                  <a:pt x="11268" y="10076"/>
                </a:lnTo>
                <a:lnTo>
                  <a:pt x="11268" y="9991"/>
                </a:lnTo>
                <a:lnTo>
                  <a:pt x="11239" y="9935"/>
                </a:lnTo>
                <a:lnTo>
                  <a:pt x="11212" y="9878"/>
                </a:lnTo>
                <a:lnTo>
                  <a:pt x="11157" y="9850"/>
                </a:lnTo>
                <a:lnTo>
                  <a:pt x="11074" y="9821"/>
                </a:lnTo>
                <a:lnTo>
                  <a:pt x="11020" y="9821"/>
                </a:lnTo>
                <a:lnTo>
                  <a:pt x="10965" y="9850"/>
                </a:lnTo>
                <a:lnTo>
                  <a:pt x="10910" y="9906"/>
                </a:lnTo>
                <a:lnTo>
                  <a:pt x="10855" y="9991"/>
                </a:lnTo>
                <a:lnTo>
                  <a:pt x="10800" y="10048"/>
                </a:lnTo>
                <a:lnTo>
                  <a:pt x="10580" y="10133"/>
                </a:lnTo>
                <a:lnTo>
                  <a:pt x="10332" y="10219"/>
                </a:lnTo>
                <a:lnTo>
                  <a:pt x="10058" y="10276"/>
                </a:lnTo>
                <a:lnTo>
                  <a:pt x="9755" y="10276"/>
                </a:lnTo>
                <a:lnTo>
                  <a:pt x="9508" y="10246"/>
                </a:lnTo>
                <a:lnTo>
                  <a:pt x="9426" y="10219"/>
                </a:lnTo>
                <a:lnTo>
                  <a:pt x="9343" y="10161"/>
                </a:lnTo>
                <a:lnTo>
                  <a:pt x="9261" y="10105"/>
                </a:lnTo>
                <a:lnTo>
                  <a:pt x="9234" y="10020"/>
                </a:lnTo>
                <a:lnTo>
                  <a:pt x="9206" y="9963"/>
                </a:lnTo>
                <a:lnTo>
                  <a:pt x="9178" y="9935"/>
                </a:lnTo>
                <a:lnTo>
                  <a:pt x="9096" y="9878"/>
                </a:lnTo>
                <a:lnTo>
                  <a:pt x="8986" y="9878"/>
                </a:lnTo>
                <a:lnTo>
                  <a:pt x="8904" y="9935"/>
                </a:lnTo>
                <a:lnTo>
                  <a:pt x="8656" y="10133"/>
                </a:lnTo>
                <a:lnTo>
                  <a:pt x="8409" y="10304"/>
                </a:lnTo>
                <a:lnTo>
                  <a:pt x="8135" y="10446"/>
                </a:lnTo>
                <a:lnTo>
                  <a:pt x="8025" y="10474"/>
                </a:lnTo>
                <a:lnTo>
                  <a:pt x="7943" y="10446"/>
                </a:lnTo>
                <a:lnTo>
                  <a:pt x="7887" y="10389"/>
                </a:lnTo>
                <a:lnTo>
                  <a:pt x="7832" y="10304"/>
                </a:lnTo>
                <a:lnTo>
                  <a:pt x="7805" y="10191"/>
                </a:lnTo>
                <a:lnTo>
                  <a:pt x="7805" y="9963"/>
                </a:lnTo>
                <a:lnTo>
                  <a:pt x="7832" y="9850"/>
                </a:lnTo>
                <a:lnTo>
                  <a:pt x="7832" y="9821"/>
                </a:lnTo>
                <a:lnTo>
                  <a:pt x="7805" y="9821"/>
                </a:lnTo>
                <a:lnTo>
                  <a:pt x="7778" y="9793"/>
                </a:lnTo>
                <a:close/>
                <a:moveTo>
                  <a:pt x="8821" y="11326"/>
                </a:moveTo>
                <a:lnTo>
                  <a:pt x="8767" y="11354"/>
                </a:lnTo>
                <a:lnTo>
                  <a:pt x="8685" y="11383"/>
                </a:lnTo>
                <a:lnTo>
                  <a:pt x="8629" y="11439"/>
                </a:lnTo>
                <a:lnTo>
                  <a:pt x="8574" y="11553"/>
                </a:lnTo>
                <a:lnTo>
                  <a:pt x="8464" y="11638"/>
                </a:lnTo>
                <a:lnTo>
                  <a:pt x="8355" y="11751"/>
                </a:lnTo>
                <a:lnTo>
                  <a:pt x="8217" y="11864"/>
                </a:lnTo>
                <a:lnTo>
                  <a:pt x="8079" y="11922"/>
                </a:lnTo>
                <a:lnTo>
                  <a:pt x="7970" y="11922"/>
                </a:lnTo>
                <a:lnTo>
                  <a:pt x="7915" y="11894"/>
                </a:lnTo>
                <a:lnTo>
                  <a:pt x="7887" y="11864"/>
                </a:lnTo>
                <a:lnTo>
                  <a:pt x="7860" y="11779"/>
                </a:lnTo>
                <a:lnTo>
                  <a:pt x="7860" y="11694"/>
                </a:lnTo>
                <a:lnTo>
                  <a:pt x="7832" y="11609"/>
                </a:lnTo>
                <a:lnTo>
                  <a:pt x="7778" y="11581"/>
                </a:lnTo>
                <a:lnTo>
                  <a:pt x="7695" y="11553"/>
                </a:lnTo>
                <a:lnTo>
                  <a:pt x="7613" y="11609"/>
                </a:lnTo>
                <a:lnTo>
                  <a:pt x="7531" y="11694"/>
                </a:lnTo>
                <a:lnTo>
                  <a:pt x="7475" y="11779"/>
                </a:lnTo>
                <a:lnTo>
                  <a:pt x="7475" y="11894"/>
                </a:lnTo>
                <a:lnTo>
                  <a:pt x="7502" y="11979"/>
                </a:lnTo>
                <a:lnTo>
                  <a:pt x="7531" y="12092"/>
                </a:lnTo>
                <a:lnTo>
                  <a:pt x="7613" y="12177"/>
                </a:lnTo>
                <a:lnTo>
                  <a:pt x="7695" y="12234"/>
                </a:lnTo>
                <a:lnTo>
                  <a:pt x="7805" y="12290"/>
                </a:lnTo>
                <a:lnTo>
                  <a:pt x="7915" y="12319"/>
                </a:lnTo>
                <a:lnTo>
                  <a:pt x="8162" y="12319"/>
                </a:lnTo>
                <a:lnTo>
                  <a:pt x="8273" y="12290"/>
                </a:lnTo>
                <a:lnTo>
                  <a:pt x="8492" y="12177"/>
                </a:lnTo>
                <a:lnTo>
                  <a:pt x="8712" y="12035"/>
                </a:lnTo>
                <a:lnTo>
                  <a:pt x="8794" y="12120"/>
                </a:lnTo>
                <a:lnTo>
                  <a:pt x="8931" y="12177"/>
                </a:lnTo>
                <a:lnTo>
                  <a:pt x="9069" y="12205"/>
                </a:lnTo>
                <a:lnTo>
                  <a:pt x="9206" y="12205"/>
                </a:lnTo>
                <a:lnTo>
                  <a:pt x="9371" y="12177"/>
                </a:lnTo>
                <a:lnTo>
                  <a:pt x="9536" y="12120"/>
                </a:lnTo>
                <a:lnTo>
                  <a:pt x="9673" y="12064"/>
                </a:lnTo>
                <a:lnTo>
                  <a:pt x="9838" y="11979"/>
                </a:lnTo>
                <a:lnTo>
                  <a:pt x="9948" y="12120"/>
                </a:lnTo>
                <a:lnTo>
                  <a:pt x="10058" y="12205"/>
                </a:lnTo>
                <a:lnTo>
                  <a:pt x="10168" y="12262"/>
                </a:lnTo>
                <a:lnTo>
                  <a:pt x="10305" y="12290"/>
                </a:lnTo>
                <a:lnTo>
                  <a:pt x="10443" y="12290"/>
                </a:lnTo>
                <a:lnTo>
                  <a:pt x="10580" y="12234"/>
                </a:lnTo>
                <a:lnTo>
                  <a:pt x="10718" y="12177"/>
                </a:lnTo>
                <a:lnTo>
                  <a:pt x="10855" y="12092"/>
                </a:lnTo>
                <a:lnTo>
                  <a:pt x="10992" y="12177"/>
                </a:lnTo>
                <a:lnTo>
                  <a:pt x="11130" y="12234"/>
                </a:lnTo>
                <a:lnTo>
                  <a:pt x="11268" y="12262"/>
                </a:lnTo>
                <a:lnTo>
                  <a:pt x="11432" y="12290"/>
                </a:lnTo>
                <a:lnTo>
                  <a:pt x="11734" y="12262"/>
                </a:lnTo>
                <a:lnTo>
                  <a:pt x="12064" y="12205"/>
                </a:lnTo>
                <a:lnTo>
                  <a:pt x="12146" y="12177"/>
                </a:lnTo>
                <a:lnTo>
                  <a:pt x="12202" y="12120"/>
                </a:lnTo>
                <a:lnTo>
                  <a:pt x="12202" y="11950"/>
                </a:lnTo>
                <a:lnTo>
                  <a:pt x="12174" y="11894"/>
                </a:lnTo>
                <a:lnTo>
                  <a:pt x="12119" y="11836"/>
                </a:lnTo>
                <a:lnTo>
                  <a:pt x="12037" y="11808"/>
                </a:lnTo>
                <a:lnTo>
                  <a:pt x="11954" y="11808"/>
                </a:lnTo>
                <a:lnTo>
                  <a:pt x="11707" y="11864"/>
                </a:lnTo>
                <a:lnTo>
                  <a:pt x="11460" y="11894"/>
                </a:lnTo>
                <a:lnTo>
                  <a:pt x="11350" y="11864"/>
                </a:lnTo>
                <a:lnTo>
                  <a:pt x="11239" y="11836"/>
                </a:lnTo>
                <a:lnTo>
                  <a:pt x="11130" y="11779"/>
                </a:lnTo>
                <a:lnTo>
                  <a:pt x="11020" y="11666"/>
                </a:lnTo>
                <a:lnTo>
                  <a:pt x="10938" y="11609"/>
                </a:lnTo>
                <a:lnTo>
                  <a:pt x="10855" y="11581"/>
                </a:lnTo>
                <a:lnTo>
                  <a:pt x="10773" y="11609"/>
                </a:lnTo>
                <a:lnTo>
                  <a:pt x="10690" y="11666"/>
                </a:lnTo>
                <a:lnTo>
                  <a:pt x="10608" y="11779"/>
                </a:lnTo>
                <a:lnTo>
                  <a:pt x="10526" y="11836"/>
                </a:lnTo>
                <a:lnTo>
                  <a:pt x="10470" y="11864"/>
                </a:lnTo>
                <a:lnTo>
                  <a:pt x="10388" y="11894"/>
                </a:lnTo>
                <a:lnTo>
                  <a:pt x="10332" y="11864"/>
                </a:lnTo>
                <a:lnTo>
                  <a:pt x="10250" y="11808"/>
                </a:lnTo>
                <a:lnTo>
                  <a:pt x="10196" y="11723"/>
                </a:lnTo>
                <a:lnTo>
                  <a:pt x="10113" y="11609"/>
                </a:lnTo>
                <a:lnTo>
                  <a:pt x="10058" y="11524"/>
                </a:lnTo>
                <a:lnTo>
                  <a:pt x="9976" y="11468"/>
                </a:lnTo>
                <a:lnTo>
                  <a:pt x="9866" y="11468"/>
                </a:lnTo>
                <a:lnTo>
                  <a:pt x="9784" y="11524"/>
                </a:lnTo>
                <a:lnTo>
                  <a:pt x="9619" y="11638"/>
                </a:lnTo>
                <a:lnTo>
                  <a:pt x="9343" y="11751"/>
                </a:lnTo>
                <a:lnTo>
                  <a:pt x="9206" y="11779"/>
                </a:lnTo>
                <a:lnTo>
                  <a:pt x="9069" y="11779"/>
                </a:lnTo>
                <a:lnTo>
                  <a:pt x="9042" y="11723"/>
                </a:lnTo>
                <a:lnTo>
                  <a:pt x="9013" y="11694"/>
                </a:lnTo>
                <a:lnTo>
                  <a:pt x="9013" y="11524"/>
                </a:lnTo>
                <a:lnTo>
                  <a:pt x="8986" y="11468"/>
                </a:lnTo>
                <a:lnTo>
                  <a:pt x="8959" y="11411"/>
                </a:lnTo>
                <a:lnTo>
                  <a:pt x="8904" y="11354"/>
                </a:lnTo>
                <a:lnTo>
                  <a:pt x="8821" y="11326"/>
                </a:lnTo>
                <a:close/>
                <a:moveTo>
                  <a:pt x="15774" y="5990"/>
                </a:moveTo>
                <a:lnTo>
                  <a:pt x="16021" y="6018"/>
                </a:lnTo>
                <a:lnTo>
                  <a:pt x="16241" y="6074"/>
                </a:lnTo>
                <a:lnTo>
                  <a:pt x="16297" y="6131"/>
                </a:lnTo>
                <a:lnTo>
                  <a:pt x="16406" y="6188"/>
                </a:lnTo>
                <a:lnTo>
                  <a:pt x="16461" y="6188"/>
                </a:lnTo>
                <a:lnTo>
                  <a:pt x="16461" y="6472"/>
                </a:lnTo>
                <a:lnTo>
                  <a:pt x="16489" y="6755"/>
                </a:lnTo>
                <a:lnTo>
                  <a:pt x="16516" y="8260"/>
                </a:lnTo>
                <a:lnTo>
                  <a:pt x="16516" y="11183"/>
                </a:lnTo>
                <a:lnTo>
                  <a:pt x="15225" y="12319"/>
                </a:lnTo>
                <a:lnTo>
                  <a:pt x="13877" y="13426"/>
                </a:lnTo>
                <a:lnTo>
                  <a:pt x="12339" y="14589"/>
                </a:lnTo>
                <a:lnTo>
                  <a:pt x="11597" y="15100"/>
                </a:lnTo>
                <a:lnTo>
                  <a:pt x="11239" y="15356"/>
                </a:lnTo>
                <a:lnTo>
                  <a:pt x="10910" y="15668"/>
                </a:lnTo>
                <a:lnTo>
                  <a:pt x="10882" y="15639"/>
                </a:lnTo>
                <a:lnTo>
                  <a:pt x="10526" y="15469"/>
                </a:lnTo>
                <a:lnTo>
                  <a:pt x="10196" y="15271"/>
                </a:lnTo>
                <a:lnTo>
                  <a:pt x="9893" y="15044"/>
                </a:lnTo>
                <a:lnTo>
                  <a:pt x="9590" y="14817"/>
                </a:lnTo>
                <a:lnTo>
                  <a:pt x="8382" y="13795"/>
                </a:lnTo>
                <a:lnTo>
                  <a:pt x="6898" y="12660"/>
                </a:lnTo>
                <a:lnTo>
                  <a:pt x="5387" y="11524"/>
                </a:lnTo>
                <a:lnTo>
                  <a:pt x="4563" y="10843"/>
                </a:lnTo>
                <a:lnTo>
                  <a:pt x="4672" y="10757"/>
                </a:lnTo>
                <a:lnTo>
                  <a:pt x="4699" y="10729"/>
                </a:lnTo>
                <a:lnTo>
                  <a:pt x="4727" y="10644"/>
                </a:lnTo>
                <a:lnTo>
                  <a:pt x="4727" y="10474"/>
                </a:lnTo>
                <a:lnTo>
                  <a:pt x="4699" y="10246"/>
                </a:lnTo>
                <a:lnTo>
                  <a:pt x="4672" y="10048"/>
                </a:lnTo>
                <a:lnTo>
                  <a:pt x="4617" y="9850"/>
                </a:lnTo>
                <a:lnTo>
                  <a:pt x="4590" y="9139"/>
                </a:lnTo>
                <a:lnTo>
                  <a:pt x="4563" y="8458"/>
                </a:lnTo>
                <a:lnTo>
                  <a:pt x="4563" y="6444"/>
                </a:lnTo>
                <a:lnTo>
                  <a:pt x="4534" y="6216"/>
                </a:lnTo>
                <a:lnTo>
                  <a:pt x="4534" y="6159"/>
                </a:lnTo>
                <a:lnTo>
                  <a:pt x="4672" y="6188"/>
                </a:lnTo>
                <a:lnTo>
                  <a:pt x="5194" y="6188"/>
                </a:lnTo>
                <a:lnTo>
                  <a:pt x="5744" y="6131"/>
                </a:lnTo>
                <a:lnTo>
                  <a:pt x="7090" y="6074"/>
                </a:lnTo>
                <a:lnTo>
                  <a:pt x="8464" y="5990"/>
                </a:lnTo>
                <a:lnTo>
                  <a:pt x="9426" y="5990"/>
                </a:lnTo>
                <a:lnTo>
                  <a:pt x="10388" y="6046"/>
                </a:lnTo>
                <a:lnTo>
                  <a:pt x="12311" y="6188"/>
                </a:lnTo>
                <a:lnTo>
                  <a:pt x="12806" y="6216"/>
                </a:lnTo>
                <a:lnTo>
                  <a:pt x="13300" y="6188"/>
                </a:lnTo>
                <a:lnTo>
                  <a:pt x="14290" y="6103"/>
                </a:lnTo>
                <a:lnTo>
                  <a:pt x="14757" y="6046"/>
                </a:lnTo>
                <a:lnTo>
                  <a:pt x="15252" y="5990"/>
                </a:lnTo>
                <a:close/>
                <a:moveTo>
                  <a:pt x="412" y="8430"/>
                </a:moveTo>
                <a:lnTo>
                  <a:pt x="577" y="8601"/>
                </a:lnTo>
                <a:lnTo>
                  <a:pt x="770" y="8743"/>
                </a:lnTo>
                <a:lnTo>
                  <a:pt x="989" y="8856"/>
                </a:lnTo>
                <a:lnTo>
                  <a:pt x="1237" y="8969"/>
                </a:lnTo>
                <a:lnTo>
                  <a:pt x="1704" y="9139"/>
                </a:lnTo>
                <a:lnTo>
                  <a:pt x="1896" y="9254"/>
                </a:lnTo>
                <a:lnTo>
                  <a:pt x="2089" y="9339"/>
                </a:lnTo>
                <a:lnTo>
                  <a:pt x="2446" y="9594"/>
                </a:lnTo>
                <a:lnTo>
                  <a:pt x="2803" y="9906"/>
                </a:lnTo>
                <a:lnTo>
                  <a:pt x="3133" y="10219"/>
                </a:lnTo>
                <a:lnTo>
                  <a:pt x="3435" y="10559"/>
                </a:lnTo>
                <a:lnTo>
                  <a:pt x="4095" y="11212"/>
                </a:lnTo>
                <a:lnTo>
                  <a:pt x="4425" y="11524"/>
                </a:lnTo>
                <a:lnTo>
                  <a:pt x="4782" y="11808"/>
                </a:lnTo>
                <a:lnTo>
                  <a:pt x="5579" y="12405"/>
                </a:lnTo>
                <a:lnTo>
                  <a:pt x="6376" y="13029"/>
                </a:lnTo>
                <a:lnTo>
                  <a:pt x="7173" y="13625"/>
                </a:lnTo>
                <a:lnTo>
                  <a:pt x="7970" y="14221"/>
                </a:lnTo>
                <a:lnTo>
                  <a:pt x="8327" y="14476"/>
                </a:lnTo>
                <a:lnTo>
                  <a:pt x="8656" y="14732"/>
                </a:lnTo>
                <a:lnTo>
                  <a:pt x="9316" y="15300"/>
                </a:lnTo>
                <a:lnTo>
                  <a:pt x="9646" y="15554"/>
                </a:lnTo>
                <a:lnTo>
                  <a:pt x="9976" y="15810"/>
                </a:lnTo>
                <a:lnTo>
                  <a:pt x="10332" y="16009"/>
                </a:lnTo>
                <a:lnTo>
                  <a:pt x="10718" y="16207"/>
                </a:lnTo>
                <a:lnTo>
                  <a:pt x="10800" y="16235"/>
                </a:lnTo>
                <a:lnTo>
                  <a:pt x="10855" y="16235"/>
                </a:lnTo>
                <a:lnTo>
                  <a:pt x="10965" y="16179"/>
                </a:lnTo>
                <a:lnTo>
                  <a:pt x="11020" y="16094"/>
                </a:lnTo>
                <a:lnTo>
                  <a:pt x="11074" y="15952"/>
                </a:lnTo>
                <a:lnTo>
                  <a:pt x="11268" y="15895"/>
                </a:lnTo>
                <a:lnTo>
                  <a:pt x="11487" y="15782"/>
                </a:lnTo>
                <a:lnTo>
                  <a:pt x="11872" y="15554"/>
                </a:lnTo>
                <a:lnTo>
                  <a:pt x="12614" y="15044"/>
                </a:lnTo>
                <a:lnTo>
                  <a:pt x="13465" y="14419"/>
                </a:lnTo>
                <a:lnTo>
                  <a:pt x="14318" y="13767"/>
                </a:lnTo>
                <a:lnTo>
                  <a:pt x="15967" y="12405"/>
                </a:lnTo>
                <a:lnTo>
                  <a:pt x="16763" y="11723"/>
                </a:lnTo>
                <a:lnTo>
                  <a:pt x="17560" y="11013"/>
                </a:lnTo>
                <a:lnTo>
                  <a:pt x="18137" y="10502"/>
                </a:lnTo>
                <a:lnTo>
                  <a:pt x="18715" y="10048"/>
                </a:lnTo>
                <a:lnTo>
                  <a:pt x="19319" y="9622"/>
                </a:lnTo>
                <a:lnTo>
                  <a:pt x="19978" y="9225"/>
                </a:lnTo>
                <a:lnTo>
                  <a:pt x="20500" y="8941"/>
                </a:lnTo>
                <a:lnTo>
                  <a:pt x="20803" y="8743"/>
                </a:lnTo>
                <a:lnTo>
                  <a:pt x="20940" y="8629"/>
                </a:lnTo>
                <a:lnTo>
                  <a:pt x="21077" y="8515"/>
                </a:lnTo>
                <a:lnTo>
                  <a:pt x="21050" y="8856"/>
                </a:lnTo>
                <a:lnTo>
                  <a:pt x="21050" y="9765"/>
                </a:lnTo>
                <a:lnTo>
                  <a:pt x="21023" y="10757"/>
                </a:lnTo>
                <a:lnTo>
                  <a:pt x="20968" y="11751"/>
                </a:lnTo>
                <a:lnTo>
                  <a:pt x="20940" y="12745"/>
                </a:lnTo>
                <a:lnTo>
                  <a:pt x="20940" y="13738"/>
                </a:lnTo>
                <a:lnTo>
                  <a:pt x="20995" y="14732"/>
                </a:lnTo>
                <a:lnTo>
                  <a:pt x="21023" y="15754"/>
                </a:lnTo>
                <a:lnTo>
                  <a:pt x="21023" y="16746"/>
                </a:lnTo>
                <a:lnTo>
                  <a:pt x="20995" y="17768"/>
                </a:lnTo>
                <a:lnTo>
                  <a:pt x="20830" y="19926"/>
                </a:lnTo>
                <a:lnTo>
                  <a:pt x="20803" y="20152"/>
                </a:lnTo>
                <a:lnTo>
                  <a:pt x="20446" y="19926"/>
                </a:lnTo>
                <a:lnTo>
                  <a:pt x="20116" y="19699"/>
                </a:lnTo>
                <a:lnTo>
                  <a:pt x="19428" y="19103"/>
                </a:lnTo>
                <a:lnTo>
                  <a:pt x="18742" y="18449"/>
                </a:lnTo>
                <a:lnTo>
                  <a:pt x="18385" y="18109"/>
                </a:lnTo>
                <a:lnTo>
                  <a:pt x="18027" y="17768"/>
                </a:lnTo>
                <a:lnTo>
                  <a:pt x="17643" y="17457"/>
                </a:lnTo>
                <a:lnTo>
                  <a:pt x="17231" y="17172"/>
                </a:lnTo>
                <a:lnTo>
                  <a:pt x="16763" y="16917"/>
                </a:lnTo>
                <a:lnTo>
                  <a:pt x="16297" y="16690"/>
                </a:lnTo>
                <a:lnTo>
                  <a:pt x="15856" y="16463"/>
                </a:lnTo>
                <a:lnTo>
                  <a:pt x="15637" y="16378"/>
                </a:lnTo>
                <a:lnTo>
                  <a:pt x="15361" y="16378"/>
                </a:lnTo>
                <a:lnTo>
                  <a:pt x="15334" y="16406"/>
                </a:lnTo>
                <a:lnTo>
                  <a:pt x="15307" y="16463"/>
                </a:lnTo>
                <a:lnTo>
                  <a:pt x="15307" y="16520"/>
                </a:lnTo>
                <a:lnTo>
                  <a:pt x="15390" y="16718"/>
                </a:lnTo>
                <a:lnTo>
                  <a:pt x="15526" y="16861"/>
                </a:lnTo>
                <a:lnTo>
                  <a:pt x="15691" y="17002"/>
                </a:lnTo>
                <a:lnTo>
                  <a:pt x="15856" y="17116"/>
                </a:lnTo>
                <a:lnTo>
                  <a:pt x="16268" y="17342"/>
                </a:lnTo>
                <a:lnTo>
                  <a:pt x="16626" y="17542"/>
                </a:lnTo>
                <a:lnTo>
                  <a:pt x="17121" y="17853"/>
                </a:lnTo>
                <a:lnTo>
                  <a:pt x="17587" y="18223"/>
                </a:lnTo>
                <a:lnTo>
                  <a:pt x="18027" y="18620"/>
                </a:lnTo>
                <a:lnTo>
                  <a:pt x="18439" y="19017"/>
                </a:lnTo>
                <a:lnTo>
                  <a:pt x="18797" y="19358"/>
                </a:lnTo>
                <a:lnTo>
                  <a:pt x="19181" y="19699"/>
                </a:lnTo>
                <a:lnTo>
                  <a:pt x="19923" y="20323"/>
                </a:lnTo>
                <a:lnTo>
                  <a:pt x="20253" y="20607"/>
                </a:lnTo>
                <a:lnTo>
                  <a:pt x="19374" y="20578"/>
                </a:lnTo>
                <a:lnTo>
                  <a:pt x="18494" y="20635"/>
                </a:lnTo>
                <a:lnTo>
                  <a:pt x="16709" y="20748"/>
                </a:lnTo>
                <a:lnTo>
                  <a:pt x="16049" y="20778"/>
                </a:lnTo>
                <a:lnTo>
                  <a:pt x="15361" y="20806"/>
                </a:lnTo>
                <a:lnTo>
                  <a:pt x="14015" y="20806"/>
                </a:lnTo>
                <a:lnTo>
                  <a:pt x="11295" y="20748"/>
                </a:lnTo>
                <a:lnTo>
                  <a:pt x="10608" y="20748"/>
                </a:lnTo>
                <a:lnTo>
                  <a:pt x="9893" y="20778"/>
                </a:lnTo>
                <a:lnTo>
                  <a:pt x="8464" y="20863"/>
                </a:lnTo>
                <a:lnTo>
                  <a:pt x="7063" y="20919"/>
                </a:lnTo>
                <a:lnTo>
                  <a:pt x="6348" y="20948"/>
                </a:lnTo>
                <a:lnTo>
                  <a:pt x="4287" y="20948"/>
                </a:lnTo>
                <a:lnTo>
                  <a:pt x="2941" y="20919"/>
                </a:lnTo>
                <a:lnTo>
                  <a:pt x="2199" y="20948"/>
                </a:lnTo>
                <a:lnTo>
                  <a:pt x="1484" y="21004"/>
                </a:lnTo>
                <a:lnTo>
                  <a:pt x="880" y="21118"/>
                </a:lnTo>
                <a:lnTo>
                  <a:pt x="1100" y="20976"/>
                </a:lnTo>
                <a:lnTo>
                  <a:pt x="1292" y="20834"/>
                </a:lnTo>
                <a:lnTo>
                  <a:pt x="1622" y="20522"/>
                </a:lnTo>
                <a:lnTo>
                  <a:pt x="2556" y="19784"/>
                </a:lnTo>
                <a:lnTo>
                  <a:pt x="3435" y="19045"/>
                </a:lnTo>
                <a:lnTo>
                  <a:pt x="5249" y="17485"/>
                </a:lnTo>
                <a:lnTo>
                  <a:pt x="5882" y="16974"/>
                </a:lnTo>
                <a:lnTo>
                  <a:pt x="6074" y="16831"/>
                </a:lnTo>
                <a:lnTo>
                  <a:pt x="6183" y="16718"/>
                </a:lnTo>
                <a:lnTo>
                  <a:pt x="6239" y="16633"/>
                </a:lnTo>
                <a:lnTo>
                  <a:pt x="6239" y="16463"/>
                </a:lnTo>
                <a:lnTo>
                  <a:pt x="6183" y="16378"/>
                </a:lnTo>
                <a:lnTo>
                  <a:pt x="6129" y="16320"/>
                </a:lnTo>
                <a:lnTo>
                  <a:pt x="6074" y="16292"/>
                </a:lnTo>
                <a:lnTo>
                  <a:pt x="5936" y="16292"/>
                </a:lnTo>
                <a:lnTo>
                  <a:pt x="5826" y="16320"/>
                </a:lnTo>
                <a:lnTo>
                  <a:pt x="5689" y="16406"/>
                </a:lnTo>
                <a:lnTo>
                  <a:pt x="5441" y="16605"/>
                </a:lnTo>
                <a:lnTo>
                  <a:pt x="5249" y="16775"/>
                </a:lnTo>
                <a:lnTo>
                  <a:pt x="4369" y="17513"/>
                </a:lnTo>
                <a:lnTo>
                  <a:pt x="3518" y="18251"/>
                </a:lnTo>
                <a:lnTo>
                  <a:pt x="1566" y="19954"/>
                </a:lnTo>
                <a:lnTo>
                  <a:pt x="1319" y="20152"/>
                </a:lnTo>
                <a:lnTo>
                  <a:pt x="1045" y="20380"/>
                </a:lnTo>
                <a:lnTo>
                  <a:pt x="797" y="20578"/>
                </a:lnTo>
                <a:lnTo>
                  <a:pt x="550" y="20834"/>
                </a:lnTo>
                <a:lnTo>
                  <a:pt x="523" y="20124"/>
                </a:lnTo>
                <a:lnTo>
                  <a:pt x="495" y="19443"/>
                </a:lnTo>
                <a:lnTo>
                  <a:pt x="550" y="18053"/>
                </a:lnTo>
                <a:lnTo>
                  <a:pt x="550" y="17116"/>
                </a:lnTo>
                <a:lnTo>
                  <a:pt x="523" y="16207"/>
                </a:lnTo>
                <a:lnTo>
                  <a:pt x="523" y="14391"/>
                </a:lnTo>
                <a:lnTo>
                  <a:pt x="550" y="12546"/>
                </a:lnTo>
                <a:lnTo>
                  <a:pt x="550" y="11638"/>
                </a:lnTo>
                <a:lnTo>
                  <a:pt x="523" y="10729"/>
                </a:lnTo>
                <a:lnTo>
                  <a:pt x="495" y="10161"/>
                </a:lnTo>
                <a:lnTo>
                  <a:pt x="440" y="9594"/>
                </a:lnTo>
                <a:lnTo>
                  <a:pt x="385" y="8998"/>
                </a:lnTo>
                <a:lnTo>
                  <a:pt x="385" y="8714"/>
                </a:lnTo>
                <a:lnTo>
                  <a:pt x="412" y="8430"/>
                </a:lnTo>
                <a:close/>
                <a:moveTo>
                  <a:pt x="10827" y="0"/>
                </a:moveTo>
                <a:lnTo>
                  <a:pt x="10718" y="29"/>
                </a:lnTo>
                <a:lnTo>
                  <a:pt x="10608" y="114"/>
                </a:lnTo>
                <a:lnTo>
                  <a:pt x="10608" y="170"/>
                </a:lnTo>
                <a:lnTo>
                  <a:pt x="10388" y="255"/>
                </a:lnTo>
                <a:lnTo>
                  <a:pt x="10196" y="341"/>
                </a:lnTo>
                <a:lnTo>
                  <a:pt x="9811" y="596"/>
                </a:lnTo>
                <a:lnTo>
                  <a:pt x="9096" y="1136"/>
                </a:lnTo>
                <a:lnTo>
                  <a:pt x="7778" y="2073"/>
                </a:lnTo>
                <a:lnTo>
                  <a:pt x="6459" y="3010"/>
                </a:lnTo>
                <a:lnTo>
                  <a:pt x="5661" y="3606"/>
                </a:lnTo>
                <a:lnTo>
                  <a:pt x="4892" y="4230"/>
                </a:lnTo>
                <a:lnTo>
                  <a:pt x="3326" y="5479"/>
                </a:lnTo>
                <a:lnTo>
                  <a:pt x="2529" y="6074"/>
                </a:lnTo>
                <a:lnTo>
                  <a:pt x="1704" y="6670"/>
                </a:lnTo>
                <a:lnTo>
                  <a:pt x="907" y="7266"/>
                </a:lnTo>
                <a:lnTo>
                  <a:pt x="523" y="7607"/>
                </a:lnTo>
                <a:lnTo>
                  <a:pt x="138" y="7919"/>
                </a:lnTo>
                <a:lnTo>
                  <a:pt x="111" y="7976"/>
                </a:lnTo>
                <a:lnTo>
                  <a:pt x="111" y="8090"/>
                </a:lnTo>
                <a:lnTo>
                  <a:pt x="138" y="8118"/>
                </a:lnTo>
                <a:lnTo>
                  <a:pt x="55" y="8373"/>
                </a:lnTo>
                <a:lnTo>
                  <a:pt x="28" y="8629"/>
                </a:lnTo>
                <a:lnTo>
                  <a:pt x="0" y="8913"/>
                </a:lnTo>
                <a:lnTo>
                  <a:pt x="28" y="9197"/>
                </a:lnTo>
                <a:lnTo>
                  <a:pt x="55" y="9765"/>
                </a:lnTo>
                <a:lnTo>
                  <a:pt x="111" y="10304"/>
                </a:lnTo>
                <a:lnTo>
                  <a:pt x="111" y="12234"/>
                </a:lnTo>
                <a:lnTo>
                  <a:pt x="82" y="13199"/>
                </a:lnTo>
                <a:lnTo>
                  <a:pt x="55" y="14164"/>
                </a:lnTo>
                <a:lnTo>
                  <a:pt x="28" y="15129"/>
                </a:lnTo>
                <a:lnTo>
                  <a:pt x="55" y="16094"/>
                </a:lnTo>
                <a:lnTo>
                  <a:pt x="55" y="18053"/>
                </a:lnTo>
                <a:lnTo>
                  <a:pt x="0" y="19727"/>
                </a:lnTo>
                <a:lnTo>
                  <a:pt x="0" y="20550"/>
                </a:lnTo>
                <a:lnTo>
                  <a:pt x="111" y="21402"/>
                </a:lnTo>
                <a:lnTo>
                  <a:pt x="111" y="21459"/>
                </a:lnTo>
                <a:lnTo>
                  <a:pt x="165" y="21515"/>
                </a:lnTo>
                <a:lnTo>
                  <a:pt x="247" y="21572"/>
                </a:lnTo>
                <a:lnTo>
                  <a:pt x="385" y="21600"/>
                </a:lnTo>
                <a:lnTo>
                  <a:pt x="495" y="21544"/>
                </a:lnTo>
                <a:lnTo>
                  <a:pt x="1154" y="21544"/>
                </a:lnTo>
                <a:lnTo>
                  <a:pt x="1814" y="21487"/>
                </a:lnTo>
                <a:lnTo>
                  <a:pt x="2473" y="21459"/>
                </a:lnTo>
                <a:lnTo>
                  <a:pt x="4480" y="21459"/>
                </a:lnTo>
                <a:lnTo>
                  <a:pt x="5853" y="21487"/>
                </a:lnTo>
                <a:lnTo>
                  <a:pt x="7201" y="21459"/>
                </a:lnTo>
                <a:lnTo>
                  <a:pt x="8574" y="21402"/>
                </a:lnTo>
                <a:lnTo>
                  <a:pt x="9948" y="21317"/>
                </a:lnTo>
                <a:lnTo>
                  <a:pt x="11295" y="21317"/>
                </a:lnTo>
                <a:lnTo>
                  <a:pt x="13933" y="21345"/>
                </a:lnTo>
                <a:lnTo>
                  <a:pt x="15225" y="21345"/>
                </a:lnTo>
                <a:lnTo>
                  <a:pt x="16544" y="21317"/>
                </a:lnTo>
                <a:lnTo>
                  <a:pt x="17670" y="21231"/>
                </a:lnTo>
                <a:lnTo>
                  <a:pt x="18824" y="21146"/>
                </a:lnTo>
                <a:lnTo>
                  <a:pt x="19978" y="21146"/>
                </a:lnTo>
                <a:lnTo>
                  <a:pt x="20555" y="21174"/>
                </a:lnTo>
                <a:lnTo>
                  <a:pt x="21105" y="21231"/>
                </a:lnTo>
                <a:lnTo>
                  <a:pt x="21215" y="21231"/>
                </a:lnTo>
                <a:lnTo>
                  <a:pt x="21324" y="21203"/>
                </a:lnTo>
                <a:lnTo>
                  <a:pt x="21380" y="21146"/>
                </a:lnTo>
                <a:lnTo>
                  <a:pt x="21435" y="21061"/>
                </a:lnTo>
                <a:lnTo>
                  <a:pt x="21462" y="20948"/>
                </a:lnTo>
                <a:lnTo>
                  <a:pt x="21435" y="20863"/>
                </a:lnTo>
                <a:lnTo>
                  <a:pt x="21407" y="20778"/>
                </a:lnTo>
                <a:lnTo>
                  <a:pt x="21324" y="20720"/>
                </a:lnTo>
                <a:lnTo>
                  <a:pt x="21353" y="20635"/>
                </a:lnTo>
                <a:lnTo>
                  <a:pt x="21489" y="19045"/>
                </a:lnTo>
                <a:lnTo>
                  <a:pt x="21545" y="17996"/>
                </a:lnTo>
                <a:lnTo>
                  <a:pt x="21572" y="16917"/>
                </a:lnTo>
                <a:lnTo>
                  <a:pt x="21572" y="15867"/>
                </a:lnTo>
                <a:lnTo>
                  <a:pt x="21545" y="14789"/>
                </a:lnTo>
                <a:lnTo>
                  <a:pt x="21489" y="12830"/>
                </a:lnTo>
                <a:lnTo>
                  <a:pt x="21489" y="11836"/>
                </a:lnTo>
                <a:lnTo>
                  <a:pt x="21518" y="10843"/>
                </a:lnTo>
                <a:lnTo>
                  <a:pt x="21545" y="9963"/>
                </a:lnTo>
                <a:lnTo>
                  <a:pt x="21545" y="9084"/>
                </a:lnTo>
                <a:lnTo>
                  <a:pt x="21518" y="8458"/>
                </a:lnTo>
                <a:lnTo>
                  <a:pt x="21545" y="8147"/>
                </a:lnTo>
                <a:lnTo>
                  <a:pt x="21600" y="7834"/>
                </a:lnTo>
                <a:lnTo>
                  <a:pt x="21600" y="7749"/>
                </a:lnTo>
                <a:lnTo>
                  <a:pt x="21545" y="7692"/>
                </a:lnTo>
                <a:lnTo>
                  <a:pt x="21462" y="7664"/>
                </a:lnTo>
                <a:lnTo>
                  <a:pt x="21407" y="7664"/>
                </a:lnTo>
                <a:lnTo>
                  <a:pt x="21380" y="7692"/>
                </a:lnTo>
                <a:lnTo>
                  <a:pt x="21324" y="7664"/>
                </a:lnTo>
                <a:lnTo>
                  <a:pt x="20611" y="7295"/>
                </a:lnTo>
                <a:lnTo>
                  <a:pt x="19896" y="6869"/>
                </a:lnTo>
                <a:lnTo>
                  <a:pt x="19236" y="6415"/>
                </a:lnTo>
                <a:lnTo>
                  <a:pt x="18604" y="5905"/>
                </a:lnTo>
                <a:lnTo>
                  <a:pt x="17862" y="5337"/>
                </a:lnTo>
                <a:lnTo>
                  <a:pt x="17121" y="4769"/>
                </a:lnTo>
                <a:lnTo>
                  <a:pt x="16379" y="4202"/>
                </a:lnTo>
                <a:lnTo>
                  <a:pt x="15664" y="3634"/>
                </a:lnTo>
                <a:lnTo>
                  <a:pt x="14235" y="2469"/>
                </a:lnTo>
                <a:lnTo>
                  <a:pt x="13521" y="1903"/>
                </a:lnTo>
                <a:lnTo>
                  <a:pt x="12806" y="1362"/>
                </a:lnTo>
                <a:lnTo>
                  <a:pt x="12064" y="824"/>
                </a:lnTo>
                <a:lnTo>
                  <a:pt x="11350" y="255"/>
                </a:lnTo>
                <a:lnTo>
                  <a:pt x="11295" y="199"/>
                </a:lnTo>
                <a:lnTo>
                  <a:pt x="11212" y="85"/>
                </a:lnTo>
                <a:lnTo>
                  <a:pt x="11157" y="57"/>
                </a:lnTo>
                <a:lnTo>
                  <a:pt x="11074" y="57"/>
                </a:lnTo>
                <a:lnTo>
                  <a:pt x="10965" y="29"/>
                </a:lnTo>
                <a:lnTo>
                  <a:pt x="10827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1F4DA9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" name="Google Shape;316;p37"/>
          <p:cNvSpPr/>
          <p:nvPr/>
        </p:nvSpPr>
        <p:spPr>
          <a:xfrm>
            <a:off x="4943078" y="5191142"/>
            <a:ext cx="288018" cy="281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47" y="7575"/>
                </a:moveTo>
                <a:lnTo>
                  <a:pt x="20325" y="7752"/>
                </a:lnTo>
                <a:lnTo>
                  <a:pt x="20463" y="7871"/>
                </a:lnTo>
                <a:lnTo>
                  <a:pt x="20602" y="7989"/>
                </a:lnTo>
                <a:lnTo>
                  <a:pt x="20435" y="8049"/>
                </a:lnTo>
                <a:lnTo>
                  <a:pt x="20296" y="8107"/>
                </a:lnTo>
                <a:lnTo>
                  <a:pt x="20075" y="8255"/>
                </a:lnTo>
                <a:lnTo>
                  <a:pt x="20047" y="7575"/>
                </a:lnTo>
                <a:close/>
                <a:moveTo>
                  <a:pt x="20768" y="8226"/>
                </a:moveTo>
                <a:lnTo>
                  <a:pt x="20851" y="8404"/>
                </a:lnTo>
                <a:lnTo>
                  <a:pt x="20658" y="8433"/>
                </a:lnTo>
                <a:lnTo>
                  <a:pt x="20463" y="8522"/>
                </a:lnTo>
                <a:lnTo>
                  <a:pt x="20269" y="8611"/>
                </a:lnTo>
                <a:lnTo>
                  <a:pt x="20075" y="8759"/>
                </a:lnTo>
                <a:lnTo>
                  <a:pt x="20075" y="8493"/>
                </a:lnTo>
                <a:lnTo>
                  <a:pt x="20408" y="8344"/>
                </a:lnTo>
                <a:lnTo>
                  <a:pt x="20602" y="8285"/>
                </a:lnTo>
                <a:lnTo>
                  <a:pt x="20768" y="8226"/>
                </a:lnTo>
                <a:close/>
                <a:moveTo>
                  <a:pt x="20935" y="8759"/>
                </a:moveTo>
                <a:lnTo>
                  <a:pt x="20962" y="8995"/>
                </a:lnTo>
                <a:lnTo>
                  <a:pt x="20768" y="9084"/>
                </a:lnTo>
                <a:lnTo>
                  <a:pt x="20602" y="9172"/>
                </a:lnTo>
                <a:lnTo>
                  <a:pt x="20103" y="9527"/>
                </a:lnTo>
                <a:lnTo>
                  <a:pt x="20103" y="9409"/>
                </a:lnTo>
                <a:lnTo>
                  <a:pt x="20075" y="9084"/>
                </a:lnTo>
                <a:lnTo>
                  <a:pt x="20269" y="8995"/>
                </a:lnTo>
                <a:lnTo>
                  <a:pt x="20907" y="8788"/>
                </a:lnTo>
                <a:lnTo>
                  <a:pt x="20935" y="8759"/>
                </a:lnTo>
                <a:close/>
                <a:moveTo>
                  <a:pt x="20990" y="9350"/>
                </a:moveTo>
                <a:lnTo>
                  <a:pt x="20990" y="9616"/>
                </a:lnTo>
                <a:lnTo>
                  <a:pt x="20768" y="9705"/>
                </a:lnTo>
                <a:lnTo>
                  <a:pt x="20519" y="9853"/>
                </a:lnTo>
                <a:lnTo>
                  <a:pt x="20296" y="10031"/>
                </a:lnTo>
                <a:lnTo>
                  <a:pt x="20103" y="10208"/>
                </a:lnTo>
                <a:lnTo>
                  <a:pt x="20103" y="9735"/>
                </a:lnTo>
                <a:lnTo>
                  <a:pt x="20352" y="9647"/>
                </a:lnTo>
                <a:lnTo>
                  <a:pt x="20602" y="9527"/>
                </a:lnTo>
                <a:lnTo>
                  <a:pt x="20990" y="9350"/>
                </a:lnTo>
                <a:close/>
                <a:moveTo>
                  <a:pt x="20990" y="9971"/>
                </a:moveTo>
                <a:lnTo>
                  <a:pt x="20962" y="10297"/>
                </a:lnTo>
                <a:lnTo>
                  <a:pt x="20879" y="10326"/>
                </a:lnTo>
                <a:lnTo>
                  <a:pt x="20795" y="10357"/>
                </a:lnTo>
                <a:lnTo>
                  <a:pt x="20629" y="10475"/>
                </a:lnTo>
                <a:lnTo>
                  <a:pt x="20380" y="10623"/>
                </a:lnTo>
                <a:lnTo>
                  <a:pt x="20130" y="10741"/>
                </a:lnTo>
                <a:lnTo>
                  <a:pt x="20130" y="10415"/>
                </a:lnTo>
                <a:lnTo>
                  <a:pt x="20352" y="10357"/>
                </a:lnTo>
                <a:lnTo>
                  <a:pt x="20574" y="10238"/>
                </a:lnTo>
                <a:lnTo>
                  <a:pt x="20768" y="10090"/>
                </a:lnTo>
                <a:lnTo>
                  <a:pt x="20990" y="9971"/>
                </a:lnTo>
                <a:close/>
                <a:moveTo>
                  <a:pt x="20851" y="10681"/>
                </a:moveTo>
                <a:lnTo>
                  <a:pt x="20741" y="10919"/>
                </a:lnTo>
                <a:lnTo>
                  <a:pt x="20602" y="11156"/>
                </a:lnTo>
                <a:lnTo>
                  <a:pt x="20380" y="11362"/>
                </a:lnTo>
                <a:lnTo>
                  <a:pt x="20158" y="11569"/>
                </a:lnTo>
                <a:lnTo>
                  <a:pt x="20130" y="10889"/>
                </a:lnTo>
                <a:lnTo>
                  <a:pt x="20352" y="10859"/>
                </a:lnTo>
                <a:lnTo>
                  <a:pt x="20851" y="10681"/>
                </a:lnTo>
                <a:close/>
                <a:moveTo>
                  <a:pt x="3383" y="6154"/>
                </a:moveTo>
                <a:lnTo>
                  <a:pt x="4187" y="6185"/>
                </a:lnTo>
                <a:lnTo>
                  <a:pt x="4991" y="6185"/>
                </a:lnTo>
                <a:lnTo>
                  <a:pt x="4935" y="6451"/>
                </a:lnTo>
                <a:lnTo>
                  <a:pt x="4908" y="6776"/>
                </a:lnTo>
                <a:lnTo>
                  <a:pt x="4881" y="7397"/>
                </a:lnTo>
                <a:lnTo>
                  <a:pt x="4852" y="9172"/>
                </a:lnTo>
                <a:lnTo>
                  <a:pt x="4852" y="10948"/>
                </a:lnTo>
                <a:lnTo>
                  <a:pt x="4881" y="12754"/>
                </a:lnTo>
                <a:lnTo>
                  <a:pt x="4409" y="12812"/>
                </a:lnTo>
                <a:lnTo>
                  <a:pt x="4409" y="12783"/>
                </a:lnTo>
                <a:lnTo>
                  <a:pt x="4548" y="12546"/>
                </a:lnTo>
                <a:lnTo>
                  <a:pt x="4658" y="12310"/>
                </a:lnTo>
                <a:lnTo>
                  <a:pt x="4742" y="12043"/>
                </a:lnTo>
                <a:lnTo>
                  <a:pt x="4769" y="11895"/>
                </a:lnTo>
                <a:lnTo>
                  <a:pt x="4769" y="11747"/>
                </a:lnTo>
                <a:lnTo>
                  <a:pt x="4742" y="11688"/>
                </a:lnTo>
                <a:lnTo>
                  <a:pt x="4686" y="11658"/>
                </a:lnTo>
                <a:lnTo>
                  <a:pt x="4631" y="11658"/>
                </a:lnTo>
                <a:lnTo>
                  <a:pt x="4575" y="11688"/>
                </a:lnTo>
                <a:lnTo>
                  <a:pt x="4326" y="12132"/>
                </a:lnTo>
                <a:lnTo>
                  <a:pt x="4103" y="12576"/>
                </a:lnTo>
                <a:lnTo>
                  <a:pt x="3910" y="12842"/>
                </a:lnTo>
                <a:lnTo>
                  <a:pt x="3550" y="12871"/>
                </a:lnTo>
                <a:lnTo>
                  <a:pt x="3633" y="12634"/>
                </a:lnTo>
                <a:lnTo>
                  <a:pt x="3716" y="12428"/>
                </a:lnTo>
                <a:lnTo>
                  <a:pt x="3799" y="12161"/>
                </a:lnTo>
                <a:lnTo>
                  <a:pt x="3910" y="11924"/>
                </a:lnTo>
                <a:lnTo>
                  <a:pt x="4049" y="11688"/>
                </a:lnTo>
                <a:lnTo>
                  <a:pt x="4132" y="11600"/>
                </a:lnTo>
                <a:lnTo>
                  <a:pt x="4243" y="11540"/>
                </a:lnTo>
                <a:lnTo>
                  <a:pt x="4270" y="11511"/>
                </a:lnTo>
                <a:lnTo>
                  <a:pt x="4270" y="11480"/>
                </a:lnTo>
                <a:lnTo>
                  <a:pt x="4243" y="11451"/>
                </a:lnTo>
                <a:lnTo>
                  <a:pt x="4215" y="11451"/>
                </a:lnTo>
                <a:lnTo>
                  <a:pt x="4103" y="11480"/>
                </a:lnTo>
                <a:lnTo>
                  <a:pt x="3993" y="11511"/>
                </a:lnTo>
                <a:lnTo>
                  <a:pt x="3827" y="11658"/>
                </a:lnTo>
                <a:lnTo>
                  <a:pt x="3660" y="11835"/>
                </a:lnTo>
                <a:lnTo>
                  <a:pt x="3550" y="12043"/>
                </a:lnTo>
                <a:lnTo>
                  <a:pt x="3411" y="12279"/>
                </a:lnTo>
                <a:lnTo>
                  <a:pt x="3300" y="12546"/>
                </a:lnTo>
                <a:lnTo>
                  <a:pt x="3244" y="12723"/>
                </a:lnTo>
                <a:lnTo>
                  <a:pt x="3188" y="12871"/>
                </a:lnTo>
                <a:lnTo>
                  <a:pt x="2745" y="12842"/>
                </a:lnTo>
                <a:lnTo>
                  <a:pt x="2856" y="12457"/>
                </a:lnTo>
                <a:lnTo>
                  <a:pt x="3022" y="12073"/>
                </a:lnTo>
                <a:lnTo>
                  <a:pt x="3217" y="11747"/>
                </a:lnTo>
                <a:lnTo>
                  <a:pt x="3438" y="11422"/>
                </a:lnTo>
                <a:lnTo>
                  <a:pt x="3438" y="11392"/>
                </a:lnTo>
                <a:lnTo>
                  <a:pt x="3411" y="11392"/>
                </a:lnTo>
                <a:lnTo>
                  <a:pt x="3244" y="11480"/>
                </a:lnTo>
                <a:lnTo>
                  <a:pt x="3078" y="11629"/>
                </a:lnTo>
                <a:lnTo>
                  <a:pt x="2939" y="11777"/>
                </a:lnTo>
                <a:lnTo>
                  <a:pt x="2801" y="11955"/>
                </a:lnTo>
                <a:lnTo>
                  <a:pt x="2689" y="12161"/>
                </a:lnTo>
                <a:lnTo>
                  <a:pt x="2606" y="12368"/>
                </a:lnTo>
                <a:lnTo>
                  <a:pt x="2468" y="12783"/>
                </a:lnTo>
                <a:lnTo>
                  <a:pt x="2357" y="12783"/>
                </a:lnTo>
                <a:lnTo>
                  <a:pt x="2024" y="12694"/>
                </a:lnTo>
                <a:lnTo>
                  <a:pt x="2107" y="12605"/>
                </a:lnTo>
                <a:lnTo>
                  <a:pt x="2163" y="12487"/>
                </a:lnTo>
                <a:lnTo>
                  <a:pt x="2273" y="12191"/>
                </a:lnTo>
                <a:lnTo>
                  <a:pt x="2412" y="11924"/>
                </a:lnTo>
                <a:lnTo>
                  <a:pt x="2606" y="11540"/>
                </a:lnTo>
                <a:lnTo>
                  <a:pt x="2718" y="11333"/>
                </a:lnTo>
                <a:lnTo>
                  <a:pt x="2745" y="11125"/>
                </a:lnTo>
                <a:lnTo>
                  <a:pt x="2745" y="11096"/>
                </a:lnTo>
                <a:lnTo>
                  <a:pt x="2689" y="11096"/>
                </a:lnTo>
                <a:lnTo>
                  <a:pt x="2606" y="11156"/>
                </a:lnTo>
                <a:lnTo>
                  <a:pt x="2496" y="11214"/>
                </a:lnTo>
                <a:lnTo>
                  <a:pt x="2329" y="11422"/>
                </a:lnTo>
                <a:lnTo>
                  <a:pt x="2190" y="11629"/>
                </a:lnTo>
                <a:lnTo>
                  <a:pt x="2080" y="11835"/>
                </a:lnTo>
                <a:lnTo>
                  <a:pt x="1996" y="12013"/>
                </a:lnTo>
                <a:lnTo>
                  <a:pt x="1886" y="12221"/>
                </a:lnTo>
                <a:lnTo>
                  <a:pt x="1857" y="12428"/>
                </a:lnTo>
                <a:lnTo>
                  <a:pt x="1857" y="12546"/>
                </a:lnTo>
                <a:lnTo>
                  <a:pt x="1886" y="12634"/>
                </a:lnTo>
                <a:lnTo>
                  <a:pt x="1636" y="12516"/>
                </a:lnTo>
                <a:lnTo>
                  <a:pt x="1387" y="12368"/>
                </a:lnTo>
                <a:lnTo>
                  <a:pt x="1442" y="12279"/>
                </a:lnTo>
                <a:lnTo>
                  <a:pt x="1581" y="11895"/>
                </a:lnTo>
                <a:lnTo>
                  <a:pt x="1774" y="11540"/>
                </a:lnTo>
                <a:lnTo>
                  <a:pt x="1996" y="11156"/>
                </a:lnTo>
                <a:lnTo>
                  <a:pt x="2135" y="10978"/>
                </a:lnTo>
                <a:lnTo>
                  <a:pt x="2246" y="10830"/>
                </a:lnTo>
                <a:lnTo>
                  <a:pt x="2273" y="10770"/>
                </a:lnTo>
                <a:lnTo>
                  <a:pt x="2273" y="10741"/>
                </a:lnTo>
                <a:lnTo>
                  <a:pt x="2190" y="10741"/>
                </a:lnTo>
                <a:lnTo>
                  <a:pt x="1830" y="11007"/>
                </a:lnTo>
                <a:lnTo>
                  <a:pt x="1497" y="11362"/>
                </a:lnTo>
                <a:lnTo>
                  <a:pt x="1275" y="11717"/>
                </a:lnTo>
                <a:lnTo>
                  <a:pt x="1165" y="11924"/>
                </a:lnTo>
                <a:lnTo>
                  <a:pt x="1109" y="12102"/>
                </a:lnTo>
                <a:lnTo>
                  <a:pt x="971" y="11955"/>
                </a:lnTo>
                <a:lnTo>
                  <a:pt x="859" y="11806"/>
                </a:lnTo>
                <a:lnTo>
                  <a:pt x="888" y="11747"/>
                </a:lnTo>
                <a:lnTo>
                  <a:pt x="1054" y="11333"/>
                </a:lnTo>
                <a:lnTo>
                  <a:pt x="1304" y="10948"/>
                </a:lnTo>
                <a:lnTo>
                  <a:pt x="1581" y="10623"/>
                </a:lnTo>
                <a:lnTo>
                  <a:pt x="1691" y="10415"/>
                </a:lnTo>
                <a:lnTo>
                  <a:pt x="1803" y="10238"/>
                </a:lnTo>
                <a:lnTo>
                  <a:pt x="1803" y="10179"/>
                </a:lnTo>
                <a:lnTo>
                  <a:pt x="1747" y="10149"/>
                </a:lnTo>
                <a:lnTo>
                  <a:pt x="1636" y="10179"/>
                </a:lnTo>
                <a:lnTo>
                  <a:pt x="1525" y="10238"/>
                </a:lnTo>
                <a:lnTo>
                  <a:pt x="1387" y="10297"/>
                </a:lnTo>
                <a:lnTo>
                  <a:pt x="1275" y="10415"/>
                </a:lnTo>
                <a:lnTo>
                  <a:pt x="1081" y="10623"/>
                </a:lnTo>
                <a:lnTo>
                  <a:pt x="942" y="10830"/>
                </a:lnTo>
                <a:lnTo>
                  <a:pt x="776" y="11007"/>
                </a:lnTo>
                <a:lnTo>
                  <a:pt x="638" y="11244"/>
                </a:lnTo>
                <a:lnTo>
                  <a:pt x="582" y="10948"/>
                </a:lnTo>
                <a:lnTo>
                  <a:pt x="610" y="10859"/>
                </a:lnTo>
                <a:lnTo>
                  <a:pt x="721" y="10652"/>
                </a:lnTo>
                <a:lnTo>
                  <a:pt x="832" y="10415"/>
                </a:lnTo>
                <a:lnTo>
                  <a:pt x="1137" y="9971"/>
                </a:lnTo>
                <a:lnTo>
                  <a:pt x="1442" y="9527"/>
                </a:lnTo>
                <a:lnTo>
                  <a:pt x="1442" y="9469"/>
                </a:lnTo>
                <a:lnTo>
                  <a:pt x="1414" y="9469"/>
                </a:lnTo>
                <a:lnTo>
                  <a:pt x="1165" y="9616"/>
                </a:lnTo>
                <a:lnTo>
                  <a:pt x="971" y="9794"/>
                </a:lnTo>
                <a:lnTo>
                  <a:pt x="776" y="9971"/>
                </a:lnTo>
                <a:lnTo>
                  <a:pt x="582" y="10208"/>
                </a:lnTo>
                <a:lnTo>
                  <a:pt x="526" y="10268"/>
                </a:lnTo>
                <a:lnTo>
                  <a:pt x="555" y="9765"/>
                </a:lnTo>
                <a:lnTo>
                  <a:pt x="555" y="9705"/>
                </a:lnTo>
                <a:lnTo>
                  <a:pt x="693" y="9527"/>
                </a:lnTo>
                <a:lnTo>
                  <a:pt x="971" y="9172"/>
                </a:lnTo>
                <a:lnTo>
                  <a:pt x="1081" y="8966"/>
                </a:lnTo>
                <a:lnTo>
                  <a:pt x="1081" y="8906"/>
                </a:lnTo>
                <a:lnTo>
                  <a:pt x="1026" y="8906"/>
                </a:lnTo>
                <a:lnTo>
                  <a:pt x="832" y="9054"/>
                </a:lnTo>
                <a:lnTo>
                  <a:pt x="582" y="9232"/>
                </a:lnTo>
                <a:lnTo>
                  <a:pt x="638" y="8848"/>
                </a:lnTo>
                <a:lnTo>
                  <a:pt x="693" y="8462"/>
                </a:lnTo>
                <a:lnTo>
                  <a:pt x="776" y="8078"/>
                </a:lnTo>
                <a:lnTo>
                  <a:pt x="888" y="7723"/>
                </a:lnTo>
                <a:lnTo>
                  <a:pt x="1054" y="7397"/>
                </a:lnTo>
                <a:lnTo>
                  <a:pt x="1275" y="7102"/>
                </a:lnTo>
                <a:lnTo>
                  <a:pt x="1525" y="6806"/>
                </a:lnTo>
                <a:lnTo>
                  <a:pt x="1857" y="6569"/>
                </a:lnTo>
                <a:lnTo>
                  <a:pt x="2024" y="6451"/>
                </a:lnTo>
                <a:lnTo>
                  <a:pt x="2190" y="6362"/>
                </a:lnTo>
                <a:lnTo>
                  <a:pt x="2579" y="6243"/>
                </a:lnTo>
                <a:lnTo>
                  <a:pt x="2967" y="6185"/>
                </a:lnTo>
                <a:lnTo>
                  <a:pt x="3383" y="6154"/>
                </a:lnTo>
                <a:close/>
                <a:moveTo>
                  <a:pt x="17802" y="1983"/>
                </a:moveTo>
                <a:lnTo>
                  <a:pt x="17802" y="2486"/>
                </a:lnTo>
                <a:lnTo>
                  <a:pt x="17773" y="3522"/>
                </a:lnTo>
                <a:lnTo>
                  <a:pt x="17773" y="4025"/>
                </a:lnTo>
                <a:lnTo>
                  <a:pt x="17802" y="4558"/>
                </a:lnTo>
                <a:lnTo>
                  <a:pt x="17802" y="5652"/>
                </a:lnTo>
                <a:lnTo>
                  <a:pt x="17719" y="6717"/>
                </a:lnTo>
                <a:lnTo>
                  <a:pt x="17690" y="7339"/>
                </a:lnTo>
                <a:lnTo>
                  <a:pt x="17690" y="11480"/>
                </a:lnTo>
                <a:lnTo>
                  <a:pt x="17663" y="13819"/>
                </a:lnTo>
                <a:lnTo>
                  <a:pt x="17690" y="14765"/>
                </a:lnTo>
                <a:lnTo>
                  <a:pt x="17552" y="14913"/>
                </a:lnTo>
                <a:lnTo>
                  <a:pt x="17413" y="15062"/>
                </a:lnTo>
                <a:lnTo>
                  <a:pt x="17303" y="15239"/>
                </a:lnTo>
                <a:lnTo>
                  <a:pt x="17220" y="15446"/>
                </a:lnTo>
                <a:lnTo>
                  <a:pt x="17025" y="15830"/>
                </a:lnTo>
                <a:lnTo>
                  <a:pt x="16887" y="16214"/>
                </a:lnTo>
                <a:lnTo>
                  <a:pt x="16665" y="16067"/>
                </a:lnTo>
                <a:lnTo>
                  <a:pt x="16804" y="15830"/>
                </a:lnTo>
                <a:lnTo>
                  <a:pt x="16942" y="15535"/>
                </a:lnTo>
                <a:lnTo>
                  <a:pt x="17108" y="15002"/>
                </a:lnTo>
                <a:lnTo>
                  <a:pt x="17303" y="14529"/>
                </a:lnTo>
                <a:lnTo>
                  <a:pt x="17357" y="14263"/>
                </a:lnTo>
                <a:lnTo>
                  <a:pt x="17413" y="14025"/>
                </a:lnTo>
                <a:lnTo>
                  <a:pt x="17413" y="13966"/>
                </a:lnTo>
                <a:lnTo>
                  <a:pt x="17386" y="13966"/>
                </a:lnTo>
                <a:lnTo>
                  <a:pt x="17303" y="13996"/>
                </a:lnTo>
                <a:lnTo>
                  <a:pt x="17220" y="14055"/>
                </a:lnTo>
                <a:lnTo>
                  <a:pt x="17136" y="14114"/>
                </a:lnTo>
                <a:lnTo>
                  <a:pt x="17081" y="14203"/>
                </a:lnTo>
                <a:lnTo>
                  <a:pt x="16997" y="14410"/>
                </a:lnTo>
                <a:lnTo>
                  <a:pt x="16914" y="14587"/>
                </a:lnTo>
                <a:lnTo>
                  <a:pt x="16554" y="15357"/>
                </a:lnTo>
                <a:lnTo>
                  <a:pt x="16415" y="15594"/>
                </a:lnTo>
                <a:lnTo>
                  <a:pt x="16332" y="15859"/>
                </a:lnTo>
                <a:lnTo>
                  <a:pt x="15972" y="15652"/>
                </a:lnTo>
                <a:lnTo>
                  <a:pt x="16138" y="15475"/>
                </a:lnTo>
                <a:lnTo>
                  <a:pt x="16249" y="15239"/>
                </a:lnTo>
                <a:lnTo>
                  <a:pt x="16415" y="14736"/>
                </a:lnTo>
                <a:lnTo>
                  <a:pt x="16720" y="14055"/>
                </a:lnTo>
                <a:lnTo>
                  <a:pt x="17053" y="13375"/>
                </a:lnTo>
                <a:lnTo>
                  <a:pt x="17053" y="13345"/>
                </a:lnTo>
                <a:lnTo>
                  <a:pt x="17025" y="13315"/>
                </a:lnTo>
                <a:lnTo>
                  <a:pt x="16858" y="13433"/>
                </a:lnTo>
                <a:lnTo>
                  <a:pt x="16748" y="13552"/>
                </a:lnTo>
                <a:lnTo>
                  <a:pt x="16526" y="13819"/>
                </a:lnTo>
                <a:lnTo>
                  <a:pt x="16332" y="14114"/>
                </a:lnTo>
                <a:lnTo>
                  <a:pt x="16193" y="14440"/>
                </a:lnTo>
                <a:lnTo>
                  <a:pt x="15916" y="14942"/>
                </a:lnTo>
                <a:lnTo>
                  <a:pt x="15805" y="15239"/>
                </a:lnTo>
                <a:lnTo>
                  <a:pt x="15750" y="15386"/>
                </a:lnTo>
                <a:lnTo>
                  <a:pt x="15750" y="15535"/>
                </a:lnTo>
                <a:lnTo>
                  <a:pt x="15527" y="15417"/>
                </a:lnTo>
                <a:lnTo>
                  <a:pt x="15556" y="15328"/>
                </a:lnTo>
                <a:lnTo>
                  <a:pt x="15583" y="15209"/>
                </a:lnTo>
                <a:lnTo>
                  <a:pt x="15639" y="15002"/>
                </a:lnTo>
                <a:lnTo>
                  <a:pt x="15722" y="14795"/>
                </a:lnTo>
                <a:lnTo>
                  <a:pt x="15889" y="14440"/>
                </a:lnTo>
                <a:lnTo>
                  <a:pt x="16027" y="14055"/>
                </a:lnTo>
                <a:lnTo>
                  <a:pt x="16138" y="13641"/>
                </a:lnTo>
                <a:lnTo>
                  <a:pt x="16249" y="13256"/>
                </a:lnTo>
                <a:lnTo>
                  <a:pt x="16415" y="12871"/>
                </a:lnTo>
                <a:lnTo>
                  <a:pt x="16415" y="12842"/>
                </a:lnTo>
                <a:lnTo>
                  <a:pt x="16359" y="12842"/>
                </a:lnTo>
                <a:lnTo>
                  <a:pt x="16249" y="12931"/>
                </a:lnTo>
                <a:lnTo>
                  <a:pt x="16138" y="13049"/>
                </a:lnTo>
                <a:lnTo>
                  <a:pt x="15943" y="13315"/>
                </a:lnTo>
                <a:lnTo>
                  <a:pt x="15805" y="13641"/>
                </a:lnTo>
                <a:lnTo>
                  <a:pt x="15694" y="13937"/>
                </a:lnTo>
                <a:lnTo>
                  <a:pt x="15556" y="14263"/>
                </a:lnTo>
                <a:lnTo>
                  <a:pt x="15390" y="14587"/>
                </a:lnTo>
                <a:lnTo>
                  <a:pt x="15250" y="14913"/>
                </a:lnTo>
                <a:lnTo>
                  <a:pt x="15223" y="15091"/>
                </a:lnTo>
                <a:lnTo>
                  <a:pt x="15195" y="15268"/>
                </a:lnTo>
                <a:lnTo>
                  <a:pt x="14668" y="15002"/>
                </a:lnTo>
                <a:lnTo>
                  <a:pt x="14807" y="14824"/>
                </a:lnTo>
                <a:lnTo>
                  <a:pt x="14945" y="14618"/>
                </a:lnTo>
                <a:lnTo>
                  <a:pt x="15167" y="14114"/>
                </a:lnTo>
                <a:lnTo>
                  <a:pt x="15694" y="12901"/>
                </a:lnTo>
                <a:lnTo>
                  <a:pt x="15694" y="12842"/>
                </a:lnTo>
                <a:lnTo>
                  <a:pt x="15666" y="12842"/>
                </a:lnTo>
                <a:lnTo>
                  <a:pt x="15639" y="12871"/>
                </a:lnTo>
                <a:lnTo>
                  <a:pt x="15334" y="13375"/>
                </a:lnTo>
                <a:lnTo>
                  <a:pt x="15028" y="13877"/>
                </a:lnTo>
                <a:lnTo>
                  <a:pt x="14751" y="14410"/>
                </a:lnTo>
                <a:lnTo>
                  <a:pt x="14612" y="14676"/>
                </a:lnTo>
                <a:lnTo>
                  <a:pt x="14529" y="14973"/>
                </a:lnTo>
                <a:lnTo>
                  <a:pt x="14086" y="14736"/>
                </a:lnTo>
                <a:lnTo>
                  <a:pt x="14003" y="14706"/>
                </a:lnTo>
                <a:lnTo>
                  <a:pt x="14059" y="14498"/>
                </a:lnTo>
                <a:lnTo>
                  <a:pt x="14196" y="14143"/>
                </a:lnTo>
                <a:lnTo>
                  <a:pt x="14363" y="13788"/>
                </a:lnTo>
                <a:lnTo>
                  <a:pt x="14612" y="13167"/>
                </a:lnTo>
                <a:lnTo>
                  <a:pt x="14751" y="12871"/>
                </a:lnTo>
                <a:lnTo>
                  <a:pt x="14918" y="12576"/>
                </a:lnTo>
                <a:lnTo>
                  <a:pt x="14918" y="12516"/>
                </a:lnTo>
                <a:lnTo>
                  <a:pt x="14890" y="12457"/>
                </a:lnTo>
                <a:lnTo>
                  <a:pt x="14779" y="12457"/>
                </a:lnTo>
                <a:lnTo>
                  <a:pt x="14558" y="12723"/>
                </a:lnTo>
                <a:lnTo>
                  <a:pt x="14363" y="12989"/>
                </a:lnTo>
                <a:lnTo>
                  <a:pt x="14196" y="13286"/>
                </a:lnTo>
                <a:lnTo>
                  <a:pt x="14030" y="13611"/>
                </a:lnTo>
                <a:lnTo>
                  <a:pt x="13809" y="13996"/>
                </a:lnTo>
                <a:lnTo>
                  <a:pt x="13697" y="14263"/>
                </a:lnTo>
                <a:lnTo>
                  <a:pt x="13614" y="14498"/>
                </a:lnTo>
                <a:lnTo>
                  <a:pt x="13281" y="14351"/>
                </a:lnTo>
                <a:lnTo>
                  <a:pt x="13365" y="14143"/>
                </a:lnTo>
                <a:lnTo>
                  <a:pt x="13420" y="13937"/>
                </a:lnTo>
                <a:lnTo>
                  <a:pt x="13531" y="13552"/>
                </a:lnTo>
                <a:lnTo>
                  <a:pt x="13809" y="12960"/>
                </a:lnTo>
                <a:lnTo>
                  <a:pt x="13947" y="12665"/>
                </a:lnTo>
                <a:lnTo>
                  <a:pt x="14113" y="12398"/>
                </a:lnTo>
                <a:lnTo>
                  <a:pt x="14142" y="12368"/>
                </a:lnTo>
                <a:lnTo>
                  <a:pt x="14113" y="12339"/>
                </a:lnTo>
                <a:lnTo>
                  <a:pt x="14086" y="12310"/>
                </a:lnTo>
                <a:lnTo>
                  <a:pt x="14030" y="12339"/>
                </a:lnTo>
                <a:lnTo>
                  <a:pt x="13836" y="12576"/>
                </a:lnTo>
                <a:lnTo>
                  <a:pt x="13643" y="12842"/>
                </a:lnTo>
                <a:lnTo>
                  <a:pt x="13476" y="13109"/>
                </a:lnTo>
                <a:lnTo>
                  <a:pt x="13337" y="13404"/>
                </a:lnTo>
                <a:lnTo>
                  <a:pt x="13143" y="13788"/>
                </a:lnTo>
                <a:lnTo>
                  <a:pt x="13060" y="13996"/>
                </a:lnTo>
                <a:lnTo>
                  <a:pt x="13032" y="14232"/>
                </a:lnTo>
                <a:lnTo>
                  <a:pt x="12505" y="13996"/>
                </a:lnTo>
                <a:lnTo>
                  <a:pt x="12672" y="13522"/>
                </a:lnTo>
                <a:lnTo>
                  <a:pt x="12894" y="13078"/>
                </a:lnTo>
                <a:lnTo>
                  <a:pt x="13143" y="12546"/>
                </a:lnTo>
                <a:lnTo>
                  <a:pt x="13281" y="12310"/>
                </a:lnTo>
                <a:lnTo>
                  <a:pt x="13448" y="12073"/>
                </a:lnTo>
                <a:lnTo>
                  <a:pt x="13448" y="12043"/>
                </a:lnTo>
                <a:lnTo>
                  <a:pt x="13310" y="12102"/>
                </a:lnTo>
                <a:lnTo>
                  <a:pt x="13198" y="12161"/>
                </a:lnTo>
                <a:lnTo>
                  <a:pt x="13088" y="12250"/>
                </a:lnTo>
                <a:lnTo>
                  <a:pt x="13004" y="12368"/>
                </a:lnTo>
                <a:lnTo>
                  <a:pt x="12838" y="12605"/>
                </a:lnTo>
                <a:lnTo>
                  <a:pt x="12699" y="12842"/>
                </a:lnTo>
                <a:lnTo>
                  <a:pt x="12395" y="13345"/>
                </a:lnTo>
                <a:lnTo>
                  <a:pt x="12256" y="13611"/>
                </a:lnTo>
                <a:lnTo>
                  <a:pt x="12200" y="13759"/>
                </a:lnTo>
                <a:lnTo>
                  <a:pt x="12173" y="13908"/>
                </a:lnTo>
                <a:lnTo>
                  <a:pt x="12117" y="13877"/>
                </a:lnTo>
                <a:lnTo>
                  <a:pt x="11673" y="13759"/>
                </a:lnTo>
                <a:lnTo>
                  <a:pt x="11812" y="13404"/>
                </a:lnTo>
                <a:lnTo>
                  <a:pt x="11950" y="13049"/>
                </a:lnTo>
                <a:lnTo>
                  <a:pt x="12228" y="12457"/>
                </a:lnTo>
                <a:lnTo>
                  <a:pt x="12505" y="11895"/>
                </a:lnTo>
                <a:lnTo>
                  <a:pt x="12505" y="11866"/>
                </a:lnTo>
                <a:lnTo>
                  <a:pt x="12478" y="11866"/>
                </a:lnTo>
                <a:lnTo>
                  <a:pt x="12283" y="12073"/>
                </a:lnTo>
                <a:lnTo>
                  <a:pt x="12089" y="12310"/>
                </a:lnTo>
                <a:lnTo>
                  <a:pt x="11950" y="12546"/>
                </a:lnTo>
                <a:lnTo>
                  <a:pt x="11784" y="12812"/>
                </a:lnTo>
                <a:lnTo>
                  <a:pt x="11563" y="13227"/>
                </a:lnTo>
                <a:lnTo>
                  <a:pt x="11451" y="13464"/>
                </a:lnTo>
                <a:lnTo>
                  <a:pt x="11368" y="13700"/>
                </a:lnTo>
                <a:lnTo>
                  <a:pt x="10758" y="13582"/>
                </a:lnTo>
                <a:lnTo>
                  <a:pt x="10952" y="13167"/>
                </a:lnTo>
                <a:lnTo>
                  <a:pt x="11174" y="12723"/>
                </a:lnTo>
                <a:lnTo>
                  <a:pt x="11285" y="12487"/>
                </a:lnTo>
                <a:lnTo>
                  <a:pt x="11285" y="12221"/>
                </a:lnTo>
                <a:lnTo>
                  <a:pt x="11258" y="12221"/>
                </a:lnTo>
                <a:lnTo>
                  <a:pt x="11147" y="12279"/>
                </a:lnTo>
                <a:lnTo>
                  <a:pt x="11064" y="12339"/>
                </a:lnTo>
                <a:lnTo>
                  <a:pt x="10897" y="12546"/>
                </a:lnTo>
                <a:lnTo>
                  <a:pt x="10758" y="12754"/>
                </a:lnTo>
                <a:lnTo>
                  <a:pt x="10648" y="12960"/>
                </a:lnTo>
                <a:lnTo>
                  <a:pt x="10481" y="13227"/>
                </a:lnTo>
                <a:lnTo>
                  <a:pt x="10426" y="13375"/>
                </a:lnTo>
                <a:lnTo>
                  <a:pt x="10342" y="13522"/>
                </a:lnTo>
                <a:lnTo>
                  <a:pt x="10176" y="13464"/>
                </a:lnTo>
                <a:lnTo>
                  <a:pt x="9677" y="13345"/>
                </a:lnTo>
                <a:lnTo>
                  <a:pt x="9843" y="13049"/>
                </a:lnTo>
                <a:lnTo>
                  <a:pt x="10176" y="12457"/>
                </a:lnTo>
                <a:lnTo>
                  <a:pt x="10370" y="12191"/>
                </a:lnTo>
                <a:lnTo>
                  <a:pt x="10536" y="11895"/>
                </a:lnTo>
                <a:lnTo>
                  <a:pt x="10565" y="11866"/>
                </a:lnTo>
                <a:lnTo>
                  <a:pt x="10565" y="11835"/>
                </a:lnTo>
                <a:lnTo>
                  <a:pt x="10509" y="11835"/>
                </a:lnTo>
                <a:lnTo>
                  <a:pt x="10287" y="12013"/>
                </a:lnTo>
                <a:lnTo>
                  <a:pt x="10093" y="12191"/>
                </a:lnTo>
                <a:lnTo>
                  <a:pt x="9899" y="12398"/>
                </a:lnTo>
                <a:lnTo>
                  <a:pt x="9760" y="12634"/>
                </a:lnTo>
                <a:lnTo>
                  <a:pt x="9538" y="12931"/>
                </a:lnTo>
                <a:lnTo>
                  <a:pt x="9427" y="13109"/>
                </a:lnTo>
                <a:lnTo>
                  <a:pt x="9344" y="13286"/>
                </a:lnTo>
                <a:lnTo>
                  <a:pt x="9039" y="13197"/>
                </a:lnTo>
                <a:lnTo>
                  <a:pt x="9205" y="12812"/>
                </a:lnTo>
                <a:lnTo>
                  <a:pt x="9427" y="12428"/>
                </a:lnTo>
                <a:lnTo>
                  <a:pt x="9538" y="12250"/>
                </a:lnTo>
                <a:lnTo>
                  <a:pt x="9677" y="12102"/>
                </a:lnTo>
                <a:lnTo>
                  <a:pt x="9677" y="12043"/>
                </a:lnTo>
                <a:lnTo>
                  <a:pt x="9650" y="12013"/>
                </a:lnTo>
                <a:lnTo>
                  <a:pt x="9621" y="12043"/>
                </a:lnTo>
                <a:lnTo>
                  <a:pt x="9427" y="12132"/>
                </a:lnTo>
                <a:lnTo>
                  <a:pt x="9261" y="12250"/>
                </a:lnTo>
                <a:lnTo>
                  <a:pt x="9122" y="12398"/>
                </a:lnTo>
                <a:lnTo>
                  <a:pt x="8984" y="12576"/>
                </a:lnTo>
                <a:lnTo>
                  <a:pt x="8818" y="12842"/>
                </a:lnTo>
                <a:lnTo>
                  <a:pt x="8679" y="13138"/>
                </a:lnTo>
                <a:lnTo>
                  <a:pt x="8319" y="13049"/>
                </a:lnTo>
                <a:lnTo>
                  <a:pt x="8429" y="12842"/>
                </a:lnTo>
                <a:lnTo>
                  <a:pt x="8541" y="12634"/>
                </a:lnTo>
                <a:lnTo>
                  <a:pt x="8707" y="12310"/>
                </a:lnTo>
                <a:lnTo>
                  <a:pt x="8790" y="12132"/>
                </a:lnTo>
                <a:lnTo>
                  <a:pt x="8790" y="11955"/>
                </a:lnTo>
                <a:lnTo>
                  <a:pt x="8762" y="11955"/>
                </a:lnTo>
                <a:lnTo>
                  <a:pt x="8651" y="12043"/>
                </a:lnTo>
                <a:lnTo>
                  <a:pt x="8512" y="12191"/>
                </a:lnTo>
                <a:lnTo>
                  <a:pt x="8346" y="12516"/>
                </a:lnTo>
                <a:lnTo>
                  <a:pt x="8180" y="12754"/>
                </a:lnTo>
                <a:lnTo>
                  <a:pt x="8096" y="12871"/>
                </a:lnTo>
                <a:lnTo>
                  <a:pt x="8042" y="12989"/>
                </a:lnTo>
                <a:lnTo>
                  <a:pt x="7570" y="12871"/>
                </a:lnTo>
                <a:lnTo>
                  <a:pt x="7626" y="12754"/>
                </a:lnTo>
                <a:lnTo>
                  <a:pt x="7736" y="12516"/>
                </a:lnTo>
                <a:lnTo>
                  <a:pt x="7847" y="12250"/>
                </a:lnTo>
                <a:lnTo>
                  <a:pt x="8042" y="11717"/>
                </a:lnTo>
                <a:lnTo>
                  <a:pt x="8042" y="11688"/>
                </a:lnTo>
                <a:lnTo>
                  <a:pt x="8013" y="11658"/>
                </a:lnTo>
                <a:lnTo>
                  <a:pt x="7986" y="11688"/>
                </a:lnTo>
                <a:lnTo>
                  <a:pt x="7709" y="12043"/>
                </a:lnTo>
                <a:lnTo>
                  <a:pt x="7431" y="12398"/>
                </a:lnTo>
                <a:lnTo>
                  <a:pt x="7293" y="12576"/>
                </a:lnTo>
                <a:lnTo>
                  <a:pt x="7127" y="12783"/>
                </a:lnTo>
                <a:lnTo>
                  <a:pt x="6628" y="12723"/>
                </a:lnTo>
                <a:lnTo>
                  <a:pt x="6711" y="12457"/>
                </a:lnTo>
                <a:lnTo>
                  <a:pt x="6849" y="12221"/>
                </a:lnTo>
                <a:lnTo>
                  <a:pt x="7071" y="11924"/>
                </a:lnTo>
                <a:lnTo>
                  <a:pt x="7154" y="11777"/>
                </a:lnTo>
                <a:lnTo>
                  <a:pt x="7181" y="11688"/>
                </a:lnTo>
                <a:lnTo>
                  <a:pt x="7210" y="11600"/>
                </a:lnTo>
                <a:lnTo>
                  <a:pt x="7181" y="11569"/>
                </a:lnTo>
                <a:lnTo>
                  <a:pt x="7071" y="11569"/>
                </a:lnTo>
                <a:lnTo>
                  <a:pt x="6988" y="11600"/>
                </a:lnTo>
                <a:lnTo>
                  <a:pt x="6821" y="11747"/>
                </a:lnTo>
                <a:lnTo>
                  <a:pt x="6682" y="11895"/>
                </a:lnTo>
                <a:lnTo>
                  <a:pt x="6572" y="12073"/>
                </a:lnTo>
                <a:lnTo>
                  <a:pt x="6378" y="12368"/>
                </a:lnTo>
                <a:lnTo>
                  <a:pt x="6295" y="12516"/>
                </a:lnTo>
                <a:lnTo>
                  <a:pt x="6239" y="12694"/>
                </a:lnTo>
                <a:lnTo>
                  <a:pt x="5989" y="12723"/>
                </a:lnTo>
                <a:lnTo>
                  <a:pt x="5767" y="12754"/>
                </a:lnTo>
                <a:lnTo>
                  <a:pt x="5906" y="12428"/>
                </a:lnTo>
                <a:lnTo>
                  <a:pt x="6128" y="11984"/>
                </a:lnTo>
                <a:lnTo>
                  <a:pt x="6239" y="11747"/>
                </a:lnTo>
                <a:lnTo>
                  <a:pt x="6378" y="11540"/>
                </a:lnTo>
                <a:lnTo>
                  <a:pt x="6128" y="11717"/>
                </a:lnTo>
                <a:lnTo>
                  <a:pt x="5906" y="11924"/>
                </a:lnTo>
                <a:lnTo>
                  <a:pt x="5684" y="12191"/>
                </a:lnTo>
                <a:lnTo>
                  <a:pt x="5490" y="12457"/>
                </a:lnTo>
                <a:lnTo>
                  <a:pt x="5490" y="10919"/>
                </a:lnTo>
                <a:lnTo>
                  <a:pt x="5463" y="9380"/>
                </a:lnTo>
                <a:lnTo>
                  <a:pt x="5463" y="6598"/>
                </a:lnTo>
                <a:lnTo>
                  <a:pt x="5434" y="6273"/>
                </a:lnTo>
                <a:lnTo>
                  <a:pt x="5796" y="6273"/>
                </a:lnTo>
                <a:lnTo>
                  <a:pt x="6821" y="6243"/>
                </a:lnTo>
                <a:lnTo>
                  <a:pt x="7847" y="6185"/>
                </a:lnTo>
                <a:lnTo>
                  <a:pt x="8374" y="6125"/>
                </a:lnTo>
                <a:lnTo>
                  <a:pt x="8928" y="6065"/>
                </a:lnTo>
                <a:lnTo>
                  <a:pt x="9455" y="5978"/>
                </a:lnTo>
                <a:lnTo>
                  <a:pt x="10010" y="5889"/>
                </a:lnTo>
                <a:lnTo>
                  <a:pt x="11064" y="5623"/>
                </a:lnTo>
                <a:lnTo>
                  <a:pt x="12117" y="5297"/>
                </a:lnTo>
                <a:lnTo>
                  <a:pt x="12616" y="5119"/>
                </a:lnTo>
                <a:lnTo>
                  <a:pt x="13115" y="4913"/>
                </a:lnTo>
                <a:lnTo>
                  <a:pt x="13587" y="4705"/>
                </a:lnTo>
                <a:lnTo>
                  <a:pt x="14086" y="4469"/>
                </a:lnTo>
                <a:lnTo>
                  <a:pt x="15028" y="3965"/>
                </a:lnTo>
                <a:lnTo>
                  <a:pt x="15972" y="3433"/>
                </a:lnTo>
                <a:lnTo>
                  <a:pt x="16305" y="3226"/>
                </a:lnTo>
                <a:lnTo>
                  <a:pt x="16609" y="2989"/>
                </a:lnTo>
                <a:lnTo>
                  <a:pt x="17220" y="2486"/>
                </a:lnTo>
                <a:lnTo>
                  <a:pt x="17497" y="2250"/>
                </a:lnTo>
                <a:lnTo>
                  <a:pt x="17663" y="2130"/>
                </a:lnTo>
                <a:lnTo>
                  <a:pt x="17802" y="1983"/>
                </a:lnTo>
                <a:close/>
                <a:moveTo>
                  <a:pt x="17690" y="15328"/>
                </a:moveTo>
                <a:lnTo>
                  <a:pt x="17719" y="16008"/>
                </a:lnTo>
                <a:lnTo>
                  <a:pt x="17636" y="16008"/>
                </a:lnTo>
                <a:lnTo>
                  <a:pt x="17580" y="16067"/>
                </a:lnTo>
                <a:lnTo>
                  <a:pt x="17441" y="16156"/>
                </a:lnTo>
                <a:lnTo>
                  <a:pt x="17357" y="16333"/>
                </a:lnTo>
                <a:lnTo>
                  <a:pt x="17247" y="16511"/>
                </a:lnTo>
                <a:lnTo>
                  <a:pt x="17220" y="16451"/>
                </a:lnTo>
                <a:lnTo>
                  <a:pt x="17386" y="16067"/>
                </a:lnTo>
                <a:lnTo>
                  <a:pt x="17552" y="15652"/>
                </a:lnTo>
                <a:lnTo>
                  <a:pt x="17690" y="15328"/>
                </a:lnTo>
                <a:close/>
                <a:moveTo>
                  <a:pt x="17719" y="16245"/>
                </a:moveTo>
                <a:lnTo>
                  <a:pt x="17746" y="16955"/>
                </a:lnTo>
                <a:lnTo>
                  <a:pt x="17497" y="16718"/>
                </a:lnTo>
                <a:lnTo>
                  <a:pt x="17607" y="16481"/>
                </a:lnTo>
                <a:lnTo>
                  <a:pt x="17719" y="16245"/>
                </a:lnTo>
                <a:close/>
                <a:moveTo>
                  <a:pt x="19021" y="563"/>
                </a:moveTo>
                <a:lnTo>
                  <a:pt x="19132" y="592"/>
                </a:lnTo>
                <a:lnTo>
                  <a:pt x="19215" y="652"/>
                </a:lnTo>
                <a:lnTo>
                  <a:pt x="19298" y="770"/>
                </a:lnTo>
                <a:lnTo>
                  <a:pt x="19354" y="888"/>
                </a:lnTo>
                <a:lnTo>
                  <a:pt x="19410" y="1036"/>
                </a:lnTo>
                <a:lnTo>
                  <a:pt x="19464" y="1273"/>
                </a:lnTo>
                <a:lnTo>
                  <a:pt x="19520" y="1598"/>
                </a:lnTo>
                <a:lnTo>
                  <a:pt x="19548" y="1924"/>
                </a:lnTo>
                <a:lnTo>
                  <a:pt x="19576" y="2605"/>
                </a:lnTo>
                <a:lnTo>
                  <a:pt x="19493" y="3936"/>
                </a:lnTo>
                <a:lnTo>
                  <a:pt x="19464" y="5326"/>
                </a:lnTo>
                <a:lnTo>
                  <a:pt x="19464" y="6687"/>
                </a:lnTo>
                <a:lnTo>
                  <a:pt x="19548" y="9409"/>
                </a:lnTo>
                <a:lnTo>
                  <a:pt x="19604" y="12073"/>
                </a:lnTo>
                <a:lnTo>
                  <a:pt x="19604" y="14706"/>
                </a:lnTo>
                <a:lnTo>
                  <a:pt x="19576" y="16067"/>
                </a:lnTo>
                <a:lnTo>
                  <a:pt x="19464" y="17368"/>
                </a:lnTo>
                <a:lnTo>
                  <a:pt x="19410" y="17635"/>
                </a:lnTo>
                <a:lnTo>
                  <a:pt x="19354" y="17931"/>
                </a:lnTo>
                <a:lnTo>
                  <a:pt x="19298" y="18078"/>
                </a:lnTo>
                <a:lnTo>
                  <a:pt x="19243" y="18198"/>
                </a:lnTo>
                <a:lnTo>
                  <a:pt x="19160" y="18286"/>
                </a:lnTo>
                <a:lnTo>
                  <a:pt x="19049" y="18375"/>
                </a:lnTo>
                <a:lnTo>
                  <a:pt x="18965" y="18375"/>
                </a:lnTo>
                <a:lnTo>
                  <a:pt x="18882" y="18345"/>
                </a:lnTo>
                <a:lnTo>
                  <a:pt x="18744" y="18286"/>
                </a:lnTo>
                <a:lnTo>
                  <a:pt x="18466" y="17990"/>
                </a:lnTo>
                <a:lnTo>
                  <a:pt x="18466" y="17013"/>
                </a:lnTo>
                <a:lnTo>
                  <a:pt x="18439" y="16037"/>
                </a:lnTo>
                <a:lnTo>
                  <a:pt x="18383" y="15031"/>
                </a:lnTo>
                <a:lnTo>
                  <a:pt x="18383" y="7131"/>
                </a:lnTo>
                <a:lnTo>
                  <a:pt x="18466" y="6065"/>
                </a:lnTo>
                <a:lnTo>
                  <a:pt x="18495" y="5534"/>
                </a:lnTo>
                <a:lnTo>
                  <a:pt x="18466" y="5001"/>
                </a:lnTo>
                <a:lnTo>
                  <a:pt x="18439" y="3936"/>
                </a:lnTo>
                <a:lnTo>
                  <a:pt x="18412" y="3404"/>
                </a:lnTo>
                <a:lnTo>
                  <a:pt x="18439" y="2871"/>
                </a:lnTo>
                <a:lnTo>
                  <a:pt x="18466" y="1895"/>
                </a:lnTo>
                <a:lnTo>
                  <a:pt x="18439" y="1391"/>
                </a:lnTo>
                <a:lnTo>
                  <a:pt x="18439" y="918"/>
                </a:lnTo>
                <a:lnTo>
                  <a:pt x="18522" y="799"/>
                </a:lnTo>
                <a:lnTo>
                  <a:pt x="18633" y="710"/>
                </a:lnTo>
                <a:lnTo>
                  <a:pt x="18882" y="592"/>
                </a:lnTo>
                <a:lnTo>
                  <a:pt x="19021" y="563"/>
                </a:lnTo>
                <a:close/>
                <a:moveTo>
                  <a:pt x="6378" y="13315"/>
                </a:moveTo>
                <a:lnTo>
                  <a:pt x="6378" y="13404"/>
                </a:lnTo>
                <a:lnTo>
                  <a:pt x="6405" y="13493"/>
                </a:lnTo>
                <a:lnTo>
                  <a:pt x="6489" y="13641"/>
                </a:lnTo>
                <a:lnTo>
                  <a:pt x="6544" y="13819"/>
                </a:lnTo>
                <a:lnTo>
                  <a:pt x="6572" y="14232"/>
                </a:lnTo>
                <a:lnTo>
                  <a:pt x="6599" y="14647"/>
                </a:lnTo>
                <a:lnTo>
                  <a:pt x="6628" y="14854"/>
                </a:lnTo>
                <a:lnTo>
                  <a:pt x="6655" y="15031"/>
                </a:lnTo>
                <a:lnTo>
                  <a:pt x="6682" y="15179"/>
                </a:lnTo>
                <a:lnTo>
                  <a:pt x="6322" y="15150"/>
                </a:lnTo>
                <a:lnTo>
                  <a:pt x="5934" y="15179"/>
                </a:lnTo>
                <a:lnTo>
                  <a:pt x="5684" y="15209"/>
                </a:lnTo>
                <a:lnTo>
                  <a:pt x="5407" y="15239"/>
                </a:lnTo>
                <a:lnTo>
                  <a:pt x="5130" y="15328"/>
                </a:lnTo>
                <a:lnTo>
                  <a:pt x="5019" y="15386"/>
                </a:lnTo>
                <a:lnTo>
                  <a:pt x="4908" y="15446"/>
                </a:lnTo>
                <a:lnTo>
                  <a:pt x="4852" y="15535"/>
                </a:lnTo>
                <a:lnTo>
                  <a:pt x="4797" y="15623"/>
                </a:lnTo>
                <a:lnTo>
                  <a:pt x="4797" y="15741"/>
                </a:lnTo>
                <a:lnTo>
                  <a:pt x="4852" y="15830"/>
                </a:lnTo>
                <a:lnTo>
                  <a:pt x="4964" y="15890"/>
                </a:lnTo>
                <a:lnTo>
                  <a:pt x="5074" y="15948"/>
                </a:lnTo>
                <a:lnTo>
                  <a:pt x="5268" y="16008"/>
                </a:lnTo>
                <a:lnTo>
                  <a:pt x="5518" y="16037"/>
                </a:lnTo>
                <a:lnTo>
                  <a:pt x="5740" y="16037"/>
                </a:lnTo>
                <a:lnTo>
                  <a:pt x="6239" y="15978"/>
                </a:lnTo>
                <a:lnTo>
                  <a:pt x="6461" y="15978"/>
                </a:lnTo>
                <a:lnTo>
                  <a:pt x="6682" y="16037"/>
                </a:lnTo>
                <a:lnTo>
                  <a:pt x="6877" y="16037"/>
                </a:lnTo>
                <a:lnTo>
                  <a:pt x="7071" y="16984"/>
                </a:lnTo>
                <a:lnTo>
                  <a:pt x="6350" y="17013"/>
                </a:lnTo>
                <a:lnTo>
                  <a:pt x="5906" y="17013"/>
                </a:lnTo>
                <a:lnTo>
                  <a:pt x="5684" y="17073"/>
                </a:lnTo>
                <a:lnTo>
                  <a:pt x="5573" y="17102"/>
                </a:lnTo>
                <a:lnTo>
                  <a:pt x="5463" y="17162"/>
                </a:lnTo>
                <a:lnTo>
                  <a:pt x="5407" y="17250"/>
                </a:lnTo>
                <a:lnTo>
                  <a:pt x="5351" y="17368"/>
                </a:lnTo>
                <a:lnTo>
                  <a:pt x="5351" y="17487"/>
                </a:lnTo>
                <a:lnTo>
                  <a:pt x="5380" y="17546"/>
                </a:lnTo>
                <a:lnTo>
                  <a:pt x="5434" y="17576"/>
                </a:lnTo>
                <a:lnTo>
                  <a:pt x="5601" y="17723"/>
                </a:lnTo>
                <a:lnTo>
                  <a:pt x="6045" y="17843"/>
                </a:lnTo>
                <a:lnTo>
                  <a:pt x="6266" y="17872"/>
                </a:lnTo>
                <a:lnTo>
                  <a:pt x="7210" y="17872"/>
                </a:lnTo>
                <a:lnTo>
                  <a:pt x="7376" y="18700"/>
                </a:lnTo>
                <a:lnTo>
                  <a:pt x="6849" y="18730"/>
                </a:lnTo>
                <a:lnTo>
                  <a:pt x="6433" y="18730"/>
                </a:lnTo>
                <a:lnTo>
                  <a:pt x="6239" y="18759"/>
                </a:lnTo>
                <a:lnTo>
                  <a:pt x="6045" y="18848"/>
                </a:lnTo>
                <a:lnTo>
                  <a:pt x="5989" y="18908"/>
                </a:lnTo>
                <a:lnTo>
                  <a:pt x="5934" y="18966"/>
                </a:lnTo>
                <a:lnTo>
                  <a:pt x="5906" y="19055"/>
                </a:lnTo>
                <a:lnTo>
                  <a:pt x="5906" y="19232"/>
                </a:lnTo>
                <a:lnTo>
                  <a:pt x="5934" y="19321"/>
                </a:lnTo>
                <a:lnTo>
                  <a:pt x="6045" y="19440"/>
                </a:lnTo>
                <a:lnTo>
                  <a:pt x="6239" y="19499"/>
                </a:lnTo>
                <a:lnTo>
                  <a:pt x="6433" y="19529"/>
                </a:lnTo>
                <a:lnTo>
                  <a:pt x="6849" y="19558"/>
                </a:lnTo>
                <a:lnTo>
                  <a:pt x="7154" y="19588"/>
                </a:lnTo>
                <a:lnTo>
                  <a:pt x="7348" y="19588"/>
                </a:lnTo>
                <a:lnTo>
                  <a:pt x="7487" y="19558"/>
                </a:lnTo>
                <a:lnTo>
                  <a:pt x="7543" y="19943"/>
                </a:lnTo>
                <a:lnTo>
                  <a:pt x="7570" y="20298"/>
                </a:lnTo>
                <a:lnTo>
                  <a:pt x="7543" y="20475"/>
                </a:lnTo>
                <a:lnTo>
                  <a:pt x="7514" y="20624"/>
                </a:lnTo>
                <a:lnTo>
                  <a:pt x="7431" y="20741"/>
                </a:lnTo>
                <a:lnTo>
                  <a:pt x="7320" y="20830"/>
                </a:lnTo>
                <a:lnTo>
                  <a:pt x="7210" y="20890"/>
                </a:lnTo>
                <a:lnTo>
                  <a:pt x="7071" y="20949"/>
                </a:lnTo>
                <a:lnTo>
                  <a:pt x="6738" y="20979"/>
                </a:lnTo>
                <a:lnTo>
                  <a:pt x="6378" y="20949"/>
                </a:lnTo>
                <a:lnTo>
                  <a:pt x="6045" y="20919"/>
                </a:lnTo>
                <a:lnTo>
                  <a:pt x="5463" y="20830"/>
                </a:lnTo>
                <a:lnTo>
                  <a:pt x="5213" y="20861"/>
                </a:lnTo>
                <a:lnTo>
                  <a:pt x="4908" y="20890"/>
                </a:lnTo>
                <a:lnTo>
                  <a:pt x="4631" y="20919"/>
                </a:lnTo>
                <a:lnTo>
                  <a:pt x="4326" y="20949"/>
                </a:lnTo>
                <a:lnTo>
                  <a:pt x="4049" y="20949"/>
                </a:lnTo>
                <a:lnTo>
                  <a:pt x="3937" y="20919"/>
                </a:lnTo>
                <a:lnTo>
                  <a:pt x="3827" y="20861"/>
                </a:lnTo>
                <a:lnTo>
                  <a:pt x="3716" y="20801"/>
                </a:lnTo>
                <a:lnTo>
                  <a:pt x="3604" y="20712"/>
                </a:lnTo>
                <a:lnTo>
                  <a:pt x="3550" y="20594"/>
                </a:lnTo>
                <a:lnTo>
                  <a:pt x="3466" y="20417"/>
                </a:lnTo>
                <a:lnTo>
                  <a:pt x="3383" y="20151"/>
                </a:lnTo>
                <a:lnTo>
                  <a:pt x="3327" y="19854"/>
                </a:lnTo>
                <a:lnTo>
                  <a:pt x="3244" y="19232"/>
                </a:lnTo>
                <a:lnTo>
                  <a:pt x="3134" y="18020"/>
                </a:lnTo>
                <a:lnTo>
                  <a:pt x="3105" y="17399"/>
                </a:lnTo>
                <a:lnTo>
                  <a:pt x="3051" y="16777"/>
                </a:lnTo>
                <a:lnTo>
                  <a:pt x="3022" y="16156"/>
                </a:lnTo>
                <a:lnTo>
                  <a:pt x="2995" y="15535"/>
                </a:lnTo>
                <a:lnTo>
                  <a:pt x="2856" y="14498"/>
                </a:lnTo>
                <a:lnTo>
                  <a:pt x="2718" y="13433"/>
                </a:lnTo>
                <a:lnTo>
                  <a:pt x="3217" y="13464"/>
                </a:lnTo>
                <a:lnTo>
                  <a:pt x="3521" y="13464"/>
                </a:lnTo>
                <a:lnTo>
                  <a:pt x="3827" y="13433"/>
                </a:lnTo>
                <a:lnTo>
                  <a:pt x="3882" y="13433"/>
                </a:lnTo>
                <a:lnTo>
                  <a:pt x="3993" y="13404"/>
                </a:lnTo>
                <a:lnTo>
                  <a:pt x="4631" y="13345"/>
                </a:lnTo>
                <a:lnTo>
                  <a:pt x="4935" y="13345"/>
                </a:lnTo>
                <a:lnTo>
                  <a:pt x="5241" y="13375"/>
                </a:lnTo>
                <a:lnTo>
                  <a:pt x="5324" y="13464"/>
                </a:lnTo>
                <a:lnTo>
                  <a:pt x="5407" y="13493"/>
                </a:lnTo>
                <a:lnTo>
                  <a:pt x="5490" y="13464"/>
                </a:lnTo>
                <a:lnTo>
                  <a:pt x="5546" y="13404"/>
                </a:lnTo>
                <a:lnTo>
                  <a:pt x="5573" y="13345"/>
                </a:lnTo>
                <a:lnTo>
                  <a:pt x="6378" y="13315"/>
                </a:lnTo>
                <a:close/>
                <a:moveTo>
                  <a:pt x="18855" y="0"/>
                </a:moveTo>
                <a:lnTo>
                  <a:pt x="18688" y="60"/>
                </a:lnTo>
                <a:lnTo>
                  <a:pt x="18549" y="148"/>
                </a:lnTo>
                <a:lnTo>
                  <a:pt x="18412" y="237"/>
                </a:lnTo>
                <a:lnTo>
                  <a:pt x="18273" y="355"/>
                </a:lnTo>
                <a:lnTo>
                  <a:pt x="18189" y="503"/>
                </a:lnTo>
                <a:lnTo>
                  <a:pt x="18106" y="503"/>
                </a:lnTo>
                <a:lnTo>
                  <a:pt x="18050" y="533"/>
                </a:lnTo>
                <a:lnTo>
                  <a:pt x="17996" y="592"/>
                </a:lnTo>
                <a:lnTo>
                  <a:pt x="17968" y="681"/>
                </a:lnTo>
                <a:lnTo>
                  <a:pt x="17885" y="976"/>
                </a:lnTo>
                <a:lnTo>
                  <a:pt x="17857" y="1302"/>
                </a:lnTo>
                <a:lnTo>
                  <a:pt x="17773" y="1273"/>
                </a:lnTo>
                <a:lnTo>
                  <a:pt x="17607" y="1332"/>
                </a:lnTo>
                <a:lnTo>
                  <a:pt x="17552" y="1420"/>
                </a:lnTo>
                <a:lnTo>
                  <a:pt x="17497" y="1539"/>
                </a:lnTo>
                <a:lnTo>
                  <a:pt x="17413" y="1628"/>
                </a:lnTo>
                <a:lnTo>
                  <a:pt x="17220" y="1806"/>
                </a:lnTo>
                <a:lnTo>
                  <a:pt x="16831" y="2101"/>
                </a:lnTo>
                <a:lnTo>
                  <a:pt x="16276" y="2545"/>
                </a:lnTo>
                <a:lnTo>
                  <a:pt x="15999" y="2782"/>
                </a:lnTo>
                <a:lnTo>
                  <a:pt x="15694" y="2960"/>
                </a:lnTo>
                <a:lnTo>
                  <a:pt x="14835" y="3462"/>
                </a:lnTo>
                <a:lnTo>
                  <a:pt x="13975" y="3936"/>
                </a:lnTo>
                <a:lnTo>
                  <a:pt x="13088" y="4350"/>
                </a:lnTo>
                <a:lnTo>
                  <a:pt x="12616" y="4527"/>
                </a:lnTo>
                <a:lnTo>
                  <a:pt x="12173" y="4705"/>
                </a:lnTo>
                <a:lnTo>
                  <a:pt x="11202" y="5031"/>
                </a:lnTo>
                <a:lnTo>
                  <a:pt x="10232" y="5297"/>
                </a:lnTo>
                <a:lnTo>
                  <a:pt x="9234" y="5504"/>
                </a:lnTo>
                <a:lnTo>
                  <a:pt x="8235" y="5623"/>
                </a:lnTo>
                <a:lnTo>
                  <a:pt x="7487" y="5681"/>
                </a:lnTo>
                <a:lnTo>
                  <a:pt x="6738" y="5712"/>
                </a:lnTo>
                <a:lnTo>
                  <a:pt x="5989" y="5741"/>
                </a:lnTo>
                <a:lnTo>
                  <a:pt x="5268" y="5770"/>
                </a:lnTo>
                <a:lnTo>
                  <a:pt x="5047" y="5712"/>
                </a:lnTo>
                <a:lnTo>
                  <a:pt x="4825" y="5681"/>
                </a:lnTo>
                <a:lnTo>
                  <a:pt x="4409" y="5623"/>
                </a:lnTo>
                <a:lnTo>
                  <a:pt x="3966" y="5652"/>
                </a:lnTo>
                <a:lnTo>
                  <a:pt x="3521" y="5652"/>
                </a:lnTo>
                <a:lnTo>
                  <a:pt x="3022" y="5681"/>
                </a:lnTo>
                <a:lnTo>
                  <a:pt x="2523" y="5741"/>
                </a:lnTo>
                <a:lnTo>
                  <a:pt x="2273" y="5800"/>
                </a:lnTo>
                <a:lnTo>
                  <a:pt x="2052" y="5859"/>
                </a:lnTo>
                <a:lnTo>
                  <a:pt x="1803" y="5978"/>
                </a:lnTo>
                <a:lnTo>
                  <a:pt x="1358" y="6214"/>
                </a:lnTo>
                <a:lnTo>
                  <a:pt x="1192" y="6362"/>
                </a:lnTo>
                <a:lnTo>
                  <a:pt x="998" y="6540"/>
                </a:lnTo>
                <a:lnTo>
                  <a:pt x="859" y="6717"/>
                </a:lnTo>
                <a:lnTo>
                  <a:pt x="721" y="6895"/>
                </a:lnTo>
                <a:lnTo>
                  <a:pt x="610" y="7102"/>
                </a:lnTo>
                <a:lnTo>
                  <a:pt x="416" y="7545"/>
                </a:lnTo>
                <a:lnTo>
                  <a:pt x="277" y="7989"/>
                </a:lnTo>
                <a:lnTo>
                  <a:pt x="166" y="8462"/>
                </a:lnTo>
                <a:lnTo>
                  <a:pt x="83" y="8966"/>
                </a:lnTo>
                <a:lnTo>
                  <a:pt x="56" y="9439"/>
                </a:lnTo>
                <a:lnTo>
                  <a:pt x="0" y="9971"/>
                </a:lnTo>
                <a:lnTo>
                  <a:pt x="0" y="10475"/>
                </a:lnTo>
                <a:lnTo>
                  <a:pt x="56" y="10978"/>
                </a:lnTo>
                <a:lnTo>
                  <a:pt x="166" y="11451"/>
                </a:lnTo>
                <a:lnTo>
                  <a:pt x="222" y="11688"/>
                </a:lnTo>
                <a:lnTo>
                  <a:pt x="333" y="11924"/>
                </a:lnTo>
                <a:lnTo>
                  <a:pt x="443" y="12132"/>
                </a:lnTo>
                <a:lnTo>
                  <a:pt x="555" y="12339"/>
                </a:lnTo>
                <a:lnTo>
                  <a:pt x="888" y="12694"/>
                </a:lnTo>
                <a:lnTo>
                  <a:pt x="1081" y="12871"/>
                </a:lnTo>
                <a:lnTo>
                  <a:pt x="1304" y="13020"/>
                </a:lnTo>
                <a:lnTo>
                  <a:pt x="1803" y="13256"/>
                </a:lnTo>
                <a:lnTo>
                  <a:pt x="2357" y="13375"/>
                </a:lnTo>
                <a:lnTo>
                  <a:pt x="2329" y="13670"/>
                </a:lnTo>
                <a:lnTo>
                  <a:pt x="2302" y="13996"/>
                </a:lnTo>
                <a:lnTo>
                  <a:pt x="2329" y="14321"/>
                </a:lnTo>
                <a:lnTo>
                  <a:pt x="2357" y="14618"/>
                </a:lnTo>
                <a:lnTo>
                  <a:pt x="2468" y="15268"/>
                </a:lnTo>
                <a:lnTo>
                  <a:pt x="2496" y="15594"/>
                </a:lnTo>
                <a:lnTo>
                  <a:pt x="2523" y="15890"/>
                </a:lnTo>
                <a:lnTo>
                  <a:pt x="2606" y="17605"/>
                </a:lnTo>
                <a:lnTo>
                  <a:pt x="2662" y="18464"/>
                </a:lnTo>
                <a:lnTo>
                  <a:pt x="2745" y="19352"/>
                </a:lnTo>
                <a:lnTo>
                  <a:pt x="2801" y="19854"/>
                </a:lnTo>
                <a:lnTo>
                  <a:pt x="2856" y="20357"/>
                </a:lnTo>
                <a:lnTo>
                  <a:pt x="2912" y="20624"/>
                </a:lnTo>
                <a:lnTo>
                  <a:pt x="2995" y="20861"/>
                </a:lnTo>
                <a:lnTo>
                  <a:pt x="3105" y="21067"/>
                </a:lnTo>
                <a:lnTo>
                  <a:pt x="3272" y="21274"/>
                </a:lnTo>
                <a:lnTo>
                  <a:pt x="3411" y="21393"/>
                </a:lnTo>
                <a:lnTo>
                  <a:pt x="3521" y="21452"/>
                </a:lnTo>
                <a:lnTo>
                  <a:pt x="3660" y="21540"/>
                </a:lnTo>
                <a:lnTo>
                  <a:pt x="3799" y="21571"/>
                </a:lnTo>
                <a:lnTo>
                  <a:pt x="4103" y="21600"/>
                </a:lnTo>
                <a:lnTo>
                  <a:pt x="4436" y="21600"/>
                </a:lnTo>
                <a:lnTo>
                  <a:pt x="5047" y="21511"/>
                </a:lnTo>
                <a:lnTo>
                  <a:pt x="5351" y="21482"/>
                </a:lnTo>
                <a:lnTo>
                  <a:pt x="5657" y="21482"/>
                </a:lnTo>
                <a:lnTo>
                  <a:pt x="6239" y="21540"/>
                </a:lnTo>
                <a:lnTo>
                  <a:pt x="6544" y="21571"/>
                </a:lnTo>
                <a:lnTo>
                  <a:pt x="6849" y="21600"/>
                </a:lnTo>
                <a:lnTo>
                  <a:pt x="7154" y="21571"/>
                </a:lnTo>
                <a:lnTo>
                  <a:pt x="7431" y="21511"/>
                </a:lnTo>
                <a:lnTo>
                  <a:pt x="7543" y="21452"/>
                </a:lnTo>
                <a:lnTo>
                  <a:pt x="7681" y="21363"/>
                </a:lnTo>
                <a:lnTo>
                  <a:pt x="7792" y="21274"/>
                </a:lnTo>
                <a:lnTo>
                  <a:pt x="7903" y="21156"/>
                </a:lnTo>
                <a:lnTo>
                  <a:pt x="7986" y="21038"/>
                </a:lnTo>
                <a:lnTo>
                  <a:pt x="8042" y="20890"/>
                </a:lnTo>
                <a:lnTo>
                  <a:pt x="8125" y="20624"/>
                </a:lnTo>
                <a:lnTo>
                  <a:pt x="8152" y="20328"/>
                </a:lnTo>
                <a:lnTo>
                  <a:pt x="8152" y="20002"/>
                </a:lnTo>
                <a:lnTo>
                  <a:pt x="8125" y="19676"/>
                </a:lnTo>
                <a:lnTo>
                  <a:pt x="8069" y="19381"/>
                </a:lnTo>
                <a:lnTo>
                  <a:pt x="7959" y="18789"/>
                </a:lnTo>
                <a:lnTo>
                  <a:pt x="7847" y="17960"/>
                </a:lnTo>
                <a:lnTo>
                  <a:pt x="7709" y="17132"/>
                </a:lnTo>
                <a:lnTo>
                  <a:pt x="7404" y="15475"/>
                </a:lnTo>
                <a:lnTo>
                  <a:pt x="7237" y="14795"/>
                </a:lnTo>
                <a:lnTo>
                  <a:pt x="7181" y="14440"/>
                </a:lnTo>
                <a:lnTo>
                  <a:pt x="7127" y="14085"/>
                </a:lnTo>
                <a:lnTo>
                  <a:pt x="7098" y="13730"/>
                </a:lnTo>
                <a:lnTo>
                  <a:pt x="7071" y="13522"/>
                </a:lnTo>
                <a:lnTo>
                  <a:pt x="7044" y="13345"/>
                </a:lnTo>
                <a:lnTo>
                  <a:pt x="8429" y="13641"/>
                </a:lnTo>
                <a:lnTo>
                  <a:pt x="11784" y="14381"/>
                </a:lnTo>
                <a:lnTo>
                  <a:pt x="12034" y="14440"/>
                </a:lnTo>
                <a:lnTo>
                  <a:pt x="12256" y="14498"/>
                </a:lnTo>
                <a:lnTo>
                  <a:pt x="12728" y="14706"/>
                </a:lnTo>
                <a:lnTo>
                  <a:pt x="13643" y="15150"/>
                </a:lnTo>
                <a:lnTo>
                  <a:pt x="15334" y="15948"/>
                </a:lnTo>
                <a:lnTo>
                  <a:pt x="16332" y="16481"/>
                </a:lnTo>
                <a:lnTo>
                  <a:pt x="16665" y="16718"/>
                </a:lnTo>
                <a:lnTo>
                  <a:pt x="16970" y="16955"/>
                </a:lnTo>
                <a:lnTo>
                  <a:pt x="17247" y="17221"/>
                </a:lnTo>
                <a:lnTo>
                  <a:pt x="17497" y="17487"/>
                </a:lnTo>
                <a:lnTo>
                  <a:pt x="17719" y="17812"/>
                </a:lnTo>
                <a:lnTo>
                  <a:pt x="17802" y="17901"/>
                </a:lnTo>
                <a:lnTo>
                  <a:pt x="17802" y="18167"/>
                </a:lnTo>
                <a:lnTo>
                  <a:pt x="17829" y="18316"/>
                </a:lnTo>
                <a:lnTo>
                  <a:pt x="17885" y="18434"/>
                </a:lnTo>
                <a:lnTo>
                  <a:pt x="17996" y="18493"/>
                </a:lnTo>
                <a:lnTo>
                  <a:pt x="18106" y="18522"/>
                </a:lnTo>
                <a:lnTo>
                  <a:pt x="18328" y="18759"/>
                </a:lnTo>
                <a:lnTo>
                  <a:pt x="18466" y="18848"/>
                </a:lnTo>
                <a:lnTo>
                  <a:pt x="18578" y="18937"/>
                </a:lnTo>
                <a:lnTo>
                  <a:pt x="18744" y="18997"/>
                </a:lnTo>
                <a:lnTo>
                  <a:pt x="18882" y="19026"/>
                </a:lnTo>
                <a:lnTo>
                  <a:pt x="19049" y="19055"/>
                </a:lnTo>
                <a:lnTo>
                  <a:pt x="19215" y="19026"/>
                </a:lnTo>
                <a:lnTo>
                  <a:pt x="19354" y="18997"/>
                </a:lnTo>
                <a:lnTo>
                  <a:pt x="19464" y="18937"/>
                </a:lnTo>
                <a:lnTo>
                  <a:pt x="19576" y="18848"/>
                </a:lnTo>
                <a:lnTo>
                  <a:pt x="19687" y="18759"/>
                </a:lnTo>
                <a:lnTo>
                  <a:pt x="19770" y="18641"/>
                </a:lnTo>
                <a:lnTo>
                  <a:pt x="19826" y="18522"/>
                </a:lnTo>
                <a:lnTo>
                  <a:pt x="19936" y="18227"/>
                </a:lnTo>
                <a:lnTo>
                  <a:pt x="20019" y="17901"/>
                </a:lnTo>
                <a:lnTo>
                  <a:pt x="20075" y="17605"/>
                </a:lnTo>
                <a:lnTo>
                  <a:pt x="20158" y="17044"/>
                </a:lnTo>
                <a:lnTo>
                  <a:pt x="20186" y="16600"/>
                </a:lnTo>
                <a:lnTo>
                  <a:pt x="20213" y="16126"/>
                </a:lnTo>
                <a:lnTo>
                  <a:pt x="20242" y="15209"/>
                </a:lnTo>
                <a:lnTo>
                  <a:pt x="20186" y="13345"/>
                </a:lnTo>
                <a:lnTo>
                  <a:pt x="20186" y="12310"/>
                </a:lnTo>
                <a:lnTo>
                  <a:pt x="20352" y="12279"/>
                </a:lnTo>
                <a:lnTo>
                  <a:pt x="20491" y="12161"/>
                </a:lnTo>
                <a:lnTo>
                  <a:pt x="20658" y="12043"/>
                </a:lnTo>
                <a:lnTo>
                  <a:pt x="20795" y="11895"/>
                </a:lnTo>
                <a:lnTo>
                  <a:pt x="21074" y="11569"/>
                </a:lnTo>
                <a:lnTo>
                  <a:pt x="21295" y="11274"/>
                </a:lnTo>
                <a:lnTo>
                  <a:pt x="21406" y="11067"/>
                </a:lnTo>
                <a:lnTo>
                  <a:pt x="21489" y="10830"/>
                </a:lnTo>
                <a:lnTo>
                  <a:pt x="21544" y="10593"/>
                </a:lnTo>
                <a:lnTo>
                  <a:pt x="21573" y="10357"/>
                </a:lnTo>
                <a:lnTo>
                  <a:pt x="21600" y="9853"/>
                </a:lnTo>
                <a:lnTo>
                  <a:pt x="21600" y="9380"/>
                </a:lnTo>
                <a:lnTo>
                  <a:pt x="21573" y="8966"/>
                </a:lnTo>
                <a:lnTo>
                  <a:pt x="21489" y="8581"/>
                </a:lnTo>
                <a:lnTo>
                  <a:pt x="21378" y="8196"/>
                </a:lnTo>
                <a:lnTo>
                  <a:pt x="21211" y="7841"/>
                </a:lnTo>
                <a:lnTo>
                  <a:pt x="21128" y="7694"/>
                </a:lnTo>
                <a:lnTo>
                  <a:pt x="20990" y="7545"/>
                </a:lnTo>
                <a:lnTo>
                  <a:pt x="20879" y="7397"/>
                </a:lnTo>
                <a:lnTo>
                  <a:pt x="20741" y="7279"/>
                </a:lnTo>
                <a:lnTo>
                  <a:pt x="20574" y="7161"/>
                </a:lnTo>
                <a:lnTo>
                  <a:pt x="20408" y="7102"/>
                </a:lnTo>
                <a:lnTo>
                  <a:pt x="20242" y="7013"/>
                </a:lnTo>
                <a:lnTo>
                  <a:pt x="20047" y="6984"/>
                </a:lnTo>
                <a:lnTo>
                  <a:pt x="20019" y="5712"/>
                </a:lnTo>
                <a:lnTo>
                  <a:pt x="20047" y="4794"/>
                </a:lnTo>
                <a:lnTo>
                  <a:pt x="20075" y="3847"/>
                </a:lnTo>
                <a:lnTo>
                  <a:pt x="20103" y="2929"/>
                </a:lnTo>
                <a:lnTo>
                  <a:pt x="20103" y="1983"/>
                </a:lnTo>
                <a:lnTo>
                  <a:pt x="20075" y="1451"/>
                </a:lnTo>
                <a:lnTo>
                  <a:pt x="20047" y="1154"/>
                </a:lnTo>
                <a:lnTo>
                  <a:pt x="19880" y="621"/>
                </a:lnTo>
                <a:lnTo>
                  <a:pt x="19743" y="385"/>
                </a:lnTo>
                <a:lnTo>
                  <a:pt x="19659" y="266"/>
                </a:lnTo>
                <a:lnTo>
                  <a:pt x="19576" y="178"/>
                </a:lnTo>
                <a:lnTo>
                  <a:pt x="19464" y="119"/>
                </a:lnTo>
                <a:lnTo>
                  <a:pt x="19354" y="60"/>
                </a:lnTo>
                <a:lnTo>
                  <a:pt x="19188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1F4DA9"/>
            </a:solidFill>
          </a:ln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0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 Narrow" pitchFamily="34" charset="0"/>
              </a:rPr>
              <a:t>НОРМАТИВНАЯ БАЗА</a:t>
            </a:r>
            <a:endParaRPr lang="ru-RU" sz="40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21" y="1783357"/>
            <a:ext cx="10971372" cy="45979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latin typeface="Arial Narrow" pitchFamily="34" charset="0"/>
              </a:rPr>
              <a:t>Указ </a:t>
            </a:r>
            <a:r>
              <a:rPr lang="ru-RU" sz="1800" b="1" dirty="0">
                <a:latin typeface="Arial Narrow" pitchFamily="34" charset="0"/>
              </a:rPr>
              <a:t>Президента РФ от 07 мая 2018 г. № 204 «О национальных целях и стратегических задачах развития </a:t>
            </a:r>
            <a:r>
              <a:rPr lang="ru-RU" sz="1800" b="1" dirty="0" smtClean="0">
                <a:latin typeface="Arial Narrow" pitchFamily="34" charset="0"/>
              </a:rPr>
              <a:t>  Российской </a:t>
            </a:r>
            <a:r>
              <a:rPr lang="ru-RU" sz="1800" b="1" dirty="0">
                <a:latin typeface="Arial Narrow" pitchFamily="34" charset="0"/>
              </a:rPr>
              <a:t>Федерации на период до 2024 года» </a:t>
            </a:r>
            <a:r>
              <a:rPr lang="ru-RU" sz="1800" b="1" dirty="0" smtClean="0">
                <a:latin typeface="Arial Narrow" pitchFamily="34" charset="0"/>
              </a:rPr>
              <a:t> - Национальный </a:t>
            </a:r>
            <a:r>
              <a:rPr lang="ru-RU" sz="1800" b="1" dirty="0">
                <a:latin typeface="Arial Narrow" pitchFamily="34" charset="0"/>
              </a:rPr>
              <a:t>проект «Образование» 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Arial Narrow" pitchFamily="34" charset="0"/>
              </a:rPr>
              <a:t>Федеральный </a:t>
            </a:r>
            <a:r>
              <a:rPr lang="ru-RU" sz="1800" b="1" dirty="0">
                <a:latin typeface="Arial Narrow" pitchFamily="34" charset="0"/>
              </a:rPr>
              <a:t>проект «Успех каждого ребенка» национального проекта «Образование» </a:t>
            </a:r>
            <a:endParaRPr lang="ru-RU" sz="1800" b="1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Arial Narrow" pitchFamily="34" charset="0"/>
              </a:rPr>
              <a:t>Региональный </a:t>
            </a:r>
            <a:r>
              <a:rPr lang="ru-RU" sz="1800" b="1" dirty="0">
                <a:latin typeface="Arial Narrow" pitchFamily="34" charset="0"/>
              </a:rPr>
              <a:t>проект Хабаровского края «Успех каждого ребенка</a:t>
            </a:r>
            <a:r>
              <a:rPr lang="ru-RU" sz="1800" b="1" dirty="0" smtClean="0">
                <a:latin typeface="Arial Narrow" pitchFamily="34" charset="0"/>
              </a:rPr>
              <a:t>» 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Arial Narrow" pitchFamily="34" charset="0"/>
              </a:rPr>
              <a:t>Концепция </a:t>
            </a:r>
            <a:r>
              <a:rPr lang="ru-RU" sz="1800" b="1" dirty="0">
                <a:latin typeface="Arial Narrow" pitchFamily="34" charset="0"/>
              </a:rPr>
              <a:t>по внедрению целевой модели развития региональной системы дополнительного образования детей в Хабаровском крае ( утвержденная Правительством Хабаровского края от 25.10.2018 г. № 697-рп</a:t>
            </a:r>
            <a:r>
              <a:rPr lang="ru-RU" sz="1800" b="1" dirty="0" smtClean="0">
                <a:latin typeface="Arial Narrow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Arial Narrow" pitchFamily="34" charset="0"/>
              </a:rPr>
              <a:t> Концепция персонифицированного дополнительного образования детей в Хабаровском крае     (утвержденная </a:t>
            </a:r>
            <a:r>
              <a:rPr lang="ru-RU" sz="1800" b="1" dirty="0">
                <a:latin typeface="Arial Narrow" pitchFamily="34" charset="0"/>
              </a:rPr>
              <a:t>Правительством Хабаровского края </a:t>
            </a:r>
            <a:r>
              <a:rPr lang="ru-RU" sz="1800" b="1" dirty="0" smtClean="0">
                <a:latin typeface="Arial Narrow" pitchFamily="34" charset="0"/>
              </a:rPr>
              <a:t>от 05.08.2019 № 645-рп </a:t>
            </a:r>
            <a:endParaRPr lang="ru-RU" sz="1800" b="1" dirty="0">
              <a:latin typeface="Arial Narrow" pitchFamily="34" charset="0"/>
            </a:endParaRPr>
          </a:p>
        </p:txBody>
      </p:sp>
      <p:pic>
        <p:nvPicPr>
          <p:cNvPr id="4" name="Picture 4" descr="D:\Desktop\Бублик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r="34616"/>
          <a:stretch/>
        </p:blipFill>
        <p:spPr bwMode="auto">
          <a:xfrm>
            <a:off x="190550" y="-103793"/>
            <a:ext cx="936104" cy="206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6">
            <a:extLst>
              <a:ext uri="{FF2B5EF4-FFF2-40B4-BE49-F238E27FC236}">
                <a16:creationId xmlns:a16="http://schemas.microsoft.com/office/drawing/2014/main" xmlns="" id="{E9131A1A-1304-41AE-B1CA-08BFA4C0D94C}"/>
              </a:ext>
            </a:extLst>
          </p:cNvPr>
          <p:cNvGrpSpPr/>
          <p:nvPr/>
        </p:nvGrpSpPr>
        <p:grpSpPr>
          <a:xfrm>
            <a:off x="2713096" y="3866988"/>
            <a:ext cx="1204714" cy="1204714"/>
            <a:chOff x="2116863" y="3644339"/>
            <a:chExt cx="979176" cy="979176"/>
          </a:xfrm>
        </p:grpSpPr>
        <p:sp>
          <p:nvSpPr>
            <p:cNvPr id="5" name="Oval 217">
              <a:extLst>
                <a:ext uri="{FF2B5EF4-FFF2-40B4-BE49-F238E27FC236}">
                  <a16:creationId xmlns:a16="http://schemas.microsoft.com/office/drawing/2014/main" xmlns="" id="{81B543A1-CB2E-4F96-833C-CB874BB296F6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" name="Oval 218">
              <a:extLst>
                <a:ext uri="{FF2B5EF4-FFF2-40B4-BE49-F238E27FC236}">
                  <a16:creationId xmlns:a16="http://schemas.microsoft.com/office/drawing/2014/main" xmlns="" id="{64EC9465-5513-4A77-9C7B-1C05062D7056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A715580-72DE-4A19-B8D0-86CA56C8A909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FFC719-6701-49EE-839F-1A2E00757D7A}"/>
              </a:ext>
            </a:extLst>
          </p:cNvPr>
          <p:cNvSpPr txBox="1"/>
          <p:nvPr/>
        </p:nvSpPr>
        <p:spPr>
          <a:xfrm>
            <a:off x="565062" y="1613118"/>
            <a:ext cx="572044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Внедрение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ИС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«Портал - навигатор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ПФДО Хабаровского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края»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197">
            <a:extLst>
              <a:ext uri="{FF2B5EF4-FFF2-40B4-BE49-F238E27FC236}">
                <a16:creationId xmlns:a16="http://schemas.microsoft.com/office/drawing/2014/main" xmlns="" id="{DBFF1A10-F654-4393-BB55-6F506FEAD896}"/>
              </a:ext>
            </a:extLst>
          </p:cNvPr>
          <p:cNvGrpSpPr/>
          <p:nvPr/>
        </p:nvGrpSpPr>
        <p:grpSpPr>
          <a:xfrm>
            <a:off x="46534" y="5467647"/>
            <a:ext cx="12265504" cy="1345729"/>
            <a:chOff x="218993" y="3367301"/>
            <a:chExt cx="11830907" cy="1345729"/>
          </a:xfrm>
        </p:grpSpPr>
        <p:sp>
          <p:nvSpPr>
            <p:cNvPr id="10" name="Oval 106">
              <a:extLst>
                <a:ext uri="{FF2B5EF4-FFF2-40B4-BE49-F238E27FC236}">
                  <a16:creationId xmlns:a16="http://schemas.microsoft.com/office/drawing/2014/main" xmlns="" id="{70888E96-39A0-4839-82F2-71DE98329ED0}"/>
                </a:ext>
              </a:extLst>
            </p:cNvPr>
            <p:cNvSpPr/>
            <p:nvPr userDrawn="1"/>
          </p:nvSpPr>
          <p:spPr>
            <a:xfrm>
              <a:off x="1007933" y="4342866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" name="Oval 107">
              <a:extLst>
                <a:ext uri="{FF2B5EF4-FFF2-40B4-BE49-F238E27FC236}">
                  <a16:creationId xmlns:a16="http://schemas.microsoft.com/office/drawing/2014/main" xmlns="" id="{5FCC7127-4CE6-49CE-9B03-5093F316481A}"/>
                </a:ext>
              </a:extLst>
            </p:cNvPr>
            <p:cNvSpPr/>
            <p:nvPr userDrawn="1"/>
          </p:nvSpPr>
          <p:spPr>
            <a:xfrm>
              <a:off x="1378874" y="431092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" name="Oval 108">
              <a:extLst>
                <a:ext uri="{FF2B5EF4-FFF2-40B4-BE49-F238E27FC236}">
                  <a16:creationId xmlns:a16="http://schemas.microsoft.com/office/drawing/2014/main" xmlns="" id="{905D9A39-8B64-4E38-82FB-F88423FF3A63}"/>
                </a:ext>
              </a:extLst>
            </p:cNvPr>
            <p:cNvSpPr/>
            <p:nvPr userDrawn="1"/>
          </p:nvSpPr>
          <p:spPr>
            <a:xfrm>
              <a:off x="218993" y="4394759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" name="Oval 109">
              <a:extLst>
                <a:ext uri="{FF2B5EF4-FFF2-40B4-BE49-F238E27FC236}">
                  <a16:creationId xmlns:a16="http://schemas.microsoft.com/office/drawing/2014/main" xmlns="" id="{83ADAC02-F03C-44DD-8377-F716E8C5E217}"/>
                </a:ext>
              </a:extLst>
            </p:cNvPr>
            <p:cNvSpPr/>
            <p:nvPr userDrawn="1"/>
          </p:nvSpPr>
          <p:spPr>
            <a:xfrm>
              <a:off x="543793" y="443851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" name="Oval 110">
              <a:extLst>
                <a:ext uri="{FF2B5EF4-FFF2-40B4-BE49-F238E27FC236}">
                  <a16:creationId xmlns:a16="http://schemas.microsoft.com/office/drawing/2014/main" xmlns="" id="{7441557B-CAD9-4DB2-BC3A-89E506A9DADB}"/>
                </a:ext>
              </a:extLst>
            </p:cNvPr>
            <p:cNvSpPr/>
            <p:nvPr userDrawn="1"/>
          </p:nvSpPr>
          <p:spPr>
            <a:xfrm>
              <a:off x="1435389" y="371616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" name="Oval 111">
              <a:extLst>
                <a:ext uri="{FF2B5EF4-FFF2-40B4-BE49-F238E27FC236}">
                  <a16:creationId xmlns:a16="http://schemas.microsoft.com/office/drawing/2014/main" xmlns="" id="{2469A4AC-3D8F-4DFA-9BC0-2638B4FEE96C}"/>
                </a:ext>
              </a:extLst>
            </p:cNvPr>
            <p:cNvSpPr/>
            <p:nvPr userDrawn="1"/>
          </p:nvSpPr>
          <p:spPr>
            <a:xfrm>
              <a:off x="559606" y="3917711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" name="Oval 112">
              <a:extLst>
                <a:ext uri="{FF2B5EF4-FFF2-40B4-BE49-F238E27FC236}">
                  <a16:creationId xmlns:a16="http://schemas.microsoft.com/office/drawing/2014/main" xmlns="" id="{D6BD89D6-35E3-4959-9B8F-3449C8BCA196}"/>
                </a:ext>
              </a:extLst>
            </p:cNvPr>
            <p:cNvSpPr/>
            <p:nvPr userDrawn="1"/>
          </p:nvSpPr>
          <p:spPr>
            <a:xfrm>
              <a:off x="602918" y="3513221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" name="Oval 118">
              <a:extLst>
                <a:ext uri="{FF2B5EF4-FFF2-40B4-BE49-F238E27FC236}">
                  <a16:creationId xmlns:a16="http://schemas.microsoft.com/office/drawing/2014/main" xmlns="" id="{0D503DAE-607F-4A7C-8D7D-6A8C1317FFE1}"/>
                </a:ext>
              </a:extLst>
            </p:cNvPr>
            <p:cNvSpPr/>
            <p:nvPr userDrawn="1"/>
          </p:nvSpPr>
          <p:spPr>
            <a:xfrm>
              <a:off x="3006128" y="4326989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" name="Oval 119">
              <a:extLst>
                <a:ext uri="{FF2B5EF4-FFF2-40B4-BE49-F238E27FC236}">
                  <a16:creationId xmlns:a16="http://schemas.microsoft.com/office/drawing/2014/main" xmlns="" id="{6A08B5F2-2D6F-4FA3-9614-077C95D977C7}"/>
                </a:ext>
              </a:extLst>
            </p:cNvPr>
            <p:cNvSpPr/>
            <p:nvPr userDrawn="1"/>
          </p:nvSpPr>
          <p:spPr>
            <a:xfrm>
              <a:off x="2958692" y="400506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" name="Oval 120">
              <a:extLst>
                <a:ext uri="{FF2B5EF4-FFF2-40B4-BE49-F238E27FC236}">
                  <a16:creationId xmlns:a16="http://schemas.microsoft.com/office/drawing/2014/main" xmlns="" id="{F058672D-56FC-4F49-824F-33FD92CBBA75}"/>
                </a:ext>
              </a:extLst>
            </p:cNvPr>
            <p:cNvSpPr/>
            <p:nvPr userDrawn="1"/>
          </p:nvSpPr>
          <p:spPr>
            <a:xfrm>
              <a:off x="1847450" y="4234815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" name="Oval 121">
              <a:extLst>
                <a:ext uri="{FF2B5EF4-FFF2-40B4-BE49-F238E27FC236}">
                  <a16:creationId xmlns:a16="http://schemas.microsoft.com/office/drawing/2014/main" xmlns="" id="{7CC8BD02-A109-4A2F-93CE-B26CA548C7CA}"/>
                </a:ext>
              </a:extLst>
            </p:cNvPr>
            <p:cNvSpPr/>
            <p:nvPr userDrawn="1"/>
          </p:nvSpPr>
          <p:spPr>
            <a:xfrm>
              <a:off x="2287925" y="3605777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" name="Oval 122">
              <a:extLst>
                <a:ext uri="{FF2B5EF4-FFF2-40B4-BE49-F238E27FC236}">
                  <a16:creationId xmlns:a16="http://schemas.microsoft.com/office/drawing/2014/main" xmlns="" id="{149C65BB-A74F-40D5-A953-AC0095CF1A5C}"/>
                </a:ext>
              </a:extLst>
            </p:cNvPr>
            <p:cNvSpPr/>
            <p:nvPr userDrawn="1"/>
          </p:nvSpPr>
          <p:spPr>
            <a:xfrm>
              <a:off x="3277433" y="3458270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" name="Oval 123">
              <a:extLst>
                <a:ext uri="{FF2B5EF4-FFF2-40B4-BE49-F238E27FC236}">
                  <a16:creationId xmlns:a16="http://schemas.microsoft.com/office/drawing/2014/main" xmlns="" id="{22E1C793-C207-479D-AD0A-54F6EA152FCE}"/>
                </a:ext>
              </a:extLst>
            </p:cNvPr>
            <p:cNvSpPr/>
            <p:nvPr userDrawn="1"/>
          </p:nvSpPr>
          <p:spPr>
            <a:xfrm>
              <a:off x="2260382" y="413697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" name="Oval 124">
              <a:extLst>
                <a:ext uri="{FF2B5EF4-FFF2-40B4-BE49-F238E27FC236}">
                  <a16:creationId xmlns:a16="http://schemas.microsoft.com/office/drawing/2014/main" xmlns="" id="{3FE7789D-8A90-4005-A023-884D5086692B}"/>
                </a:ext>
              </a:extLst>
            </p:cNvPr>
            <p:cNvSpPr/>
            <p:nvPr userDrawn="1"/>
          </p:nvSpPr>
          <p:spPr>
            <a:xfrm>
              <a:off x="2103043" y="354580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" name="Oval 130">
              <a:extLst>
                <a:ext uri="{FF2B5EF4-FFF2-40B4-BE49-F238E27FC236}">
                  <a16:creationId xmlns:a16="http://schemas.microsoft.com/office/drawing/2014/main" xmlns="" id="{DE483A62-1A2B-4CED-9057-9BC79CB74D08}"/>
                </a:ext>
              </a:extLst>
            </p:cNvPr>
            <p:cNvSpPr/>
            <p:nvPr userDrawn="1"/>
          </p:nvSpPr>
          <p:spPr>
            <a:xfrm>
              <a:off x="3340527" y="3885182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" name="Oval 131">
              <a:extLst>
                <a:ext uri="{FF2B5EF4-FFF2-40B4-BE49-F238E27FC236}">
                  <a16:creationId xmlns:a16="http://schemas.microsoft.com/office/drawing/2014/main" xmlns="" id="{6BD22538-FBAB-47EB-B993-CC5D5E18D66D}"/>
                </a:ext>
              </a:extLst>
            </p:cNvPr>
            <p:cNvSpPr/>
            <p:nvPr userDrawn="1"/>
          </p:nvSpPr>
          <p:spPr>
            <a:xfrm>
              <a:off x="4664554" y="4349674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6" name="Oval 132">
              <a:extLst>
                <a:ext uri="{FF2B5EF4-FFF2-40B4-BE49-F238E27FC236}">
                  <a16:creationId xmlns:a16="http://schemas.microsoft.com/office/drawing/2014/main" xmlns="" id="{7E754F91-3581-4EDF-BC76-0EAC1BEB0791}"/>
                </a:ext>
              </a:extLst>
            </p:cNvPr>
            <p:cNvSpPr/>
            <p:nvPr userDrawn="1"/>
          </p:nvSpPr>
          <p:spPr>
            <a:xfrm>
              <a:off x="3563133" y="4226023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7" name="Oval 133">
              <a:extLst>
                <a:ext uri="{FF2B5EF4-FFF2-40B4-BE49-F238E27FC236}">
                  <a16:creationId xmlns:a16="http://schemas.microsoft.com/office/drawing/2014/main" xmlns="" id="{9E846E34-42E5-4BE0-9E74-FB67294A707C}"/>
                </a:ext>
              </a:extLst>
            </p:cNvPr>
            <p:cNvSpPr/>
            <p:nvPr userDrawn="1"/>
          </p:nvSpPr>
          <p:spPr>
            <a:xfrm>
              <a:off x="3993788" y="3950389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8" name="Oval 134">
              <a:extLst>
                <a:ext uri="{FF2B5EF4-FFF2-40B4-BE49-F238E27FC236}">
                  <a16:creationId xmlns:a16="http://schemas.microsoft.com/office/drawing/2014/main" xmlns="" id="{65E17B6C-E61D-46D7-A1F9-3536E49CC51A}"/>
                </a:ext>
              </a:extLst>
            </p:cNvPr>
            <p:cNvSpPr/>
            <p:nvPr userDrawn="1"/>
          </p:nvSpPr>
          <p:spPr>
            <a:xfrm>
              <a:off x="4467273" y="362846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9" name="Oval 135">
              <a:extLst>
                <a:ext uri="{FF2B5EF4-FFF2-40B4-BE49-F238E27FC236}">
                  <a16:creationId xmlns:a16="http://schemas.microsoft.com/office/drawing/2014/main" xmlns="" id="{713A0663-541F-4C32-A06B-EDD34795134A}"/>
                </a:ext>
              </a:extLst>
            </p:cNvPr>
            <p:cNvSpPr/>
            <p:nvPr userDrawn="1"/>
          </p:nvSpPr>
          <p:spPr>
            <a:xfrm>
              <a:off x="4258822" y="4209934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0" name="Oval 136">
              <a:extLst>
                <a:ext uri="{FF2B5EF4-FFF2-40B4-BE49-F238E27FC236}">
                  <a16:creationId xmlns:a16="http://schemas.microsoft.com/office/drawing/2014/main" xmlns="" id="{CA1DF755-EBCF-44DA-B0E2-59D0CB3ADDEA}"/>
                </a:ext>
              </a:extLst>
            </p:cNvPr>
            <p:cNvSpPr/>
            <p:nvPr userDrawn="1"/>
          </p:nvSpPr>
          <p:spPr>
            <a:xfrm>
              <a:off x="3922706" y="3511340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1" name="Oval 141">
              <a:extLst>
                <a:ext uri="{FF2B5EF4-FFF2-40B4-BE49-F238E27FC236}">
                  <a16:creationId xmlns:a16="http://schemas.microsoft.com/office/drawing/2014/main" xmlns="" id="{39E74155-75CF-4B74-BCB0-A07B228E9C20}"/>
                </a:ext>
              </a:extLst>
            </p:cNvPr>
            <p:cNvSpPr/>
            <p:nvPr userDrawn="1"/>
          </p:nvSpPr>
          <p:spPr>
            <a:xfrm>
              <a:off x="5893999" y="4268738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2" name="Oval 142">
              <a:extLst>
                <a:ext uri="{FF2B5EF4-FFF2-40B4-BE49-F238E27FC236}">
                  <a16:creationId xmlns:a16="http://schemas.microsoft.com/office/drawing/2014/main" xmlns="" id="{BA2362D5-370E-42CA-B58E-A71EDEF34C94}"/>
                </a:ext>
              </a:extLst>
            </p:cNvPr>
            <p:cNvSpPr/>
            <p:nvPr userDrawn="1"/>
          </p:nvSpPr>
          <p:spPr>
            <a:xfrm>
              <a:off x="6002206" y="404394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3" name="Oval 143">
              <a:extLst>
                <a:ext uri="{FF2B5EF4-FFF2-40B4-BE49-F238E27FC236}">
                  <a16:creationId xmlns:a16="http://schemas.microsoft.com/office/drawing/2014/main" xmlns="" id="{18D0A457-FD0A-4F45-89D9-48A1CF01706D}"/>
                </a:ext>
              </a:extLst>
            </p:cNvPr>
            <p:cNvSpPr/>
            <p:nvPr userDrawn="1"/>
          </p:nvSpPr>
          <p:spPr>
            <a:xfrm>
              <a:off x="4842325" y="4205603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4" name="Oval 144">
              <a:extLst>
                <a:ext uri="{FF2B5EF4-FFF2-40B4-BE49-F238E27FC236}">
                  <a16:creationId xmlns:a16="http://schemas.microsoft.com/office/drawing/2014/main" xmlns="" id="{93347846-5B7A-4626-B07E-FABB6BBE6F63}"/>
                </a:ext>
              </a:extLst>
            </p:cNvPr>
            <p:cNvSpPr/>
            <p:nvPr userDrawn="1"/>
          </p:nvSpPr>
          <p:spPr>
            <a:xfrm>
              <a:off x="5331440" y="3722484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5" name="Oval 145">
              <a:extLst>
                <a:ext uri="{FF2B5EF4-FFF2-40B4-BE49-F238E27FC236}">
                  <a16:creationId xmlns:a16="http://schemas.microsoft.com/office/drawing/2014/main" xmlns="" id="{67AB384D-E849-44D5-AF23-C6D22CEFFFFE}"/>
                </a:ext>
              </a:extLst>
            </p:cNvPr>
            <p:cNvSpPr/>
            <p:nvPr userDrawn="1"/>
          </p:nvSpPr>
          <p:spPr>
            <a:xfrm>
              <a:off x="5924619" y="3537147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6" name="Oval 146">
              <a:extLst>
                <a:ext uri="{FF2B5EF4-FFF2-40B4-BE49-F238E27FC236}">
                  <a16:creationId xmlns:a16="http://schemas.microsoft.com/office/drawing/2014/main" xmlns="" id="{8E2738CA-06A4-49F6-82FF-EA47292B3197}"/>
                </a:ext>
              </a:extLst>
            </p:cNvPr>
            <p:cNvSpPr/>
            <p:nvPr userDrawn="1"/>
          </p:nvSpPr>
          <p:spPr>
            <a:xfrm>
              <a:off x="5245890" y="4105972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7" name="Oval 147">
              <a:extLst>
                <a:ext uri="{FF2B5EF4-FFF2-40B4-BE49-F238E27FC236}">
                  <a16:creationId xmlns:a16="http://schemas.microsoft.com/office/drawing/2014/main" xmlns="" id="{8CD4E8B5-B84B-4C3D-9406-423BDC314712}"/>
                </a:ext>
              </a:extLst>
            </p:cNvPr>
            <p:cNvSpPr/>
            <p:nvPr userDrawn="1"/>
          </p:nvSpPr>
          <p:spPr>
            <a:xfrm>
              <a:off x="5223948" y="3378915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8" name="Oval 152">
              <a:extLst>
                <a:ext uri="{FF2B5EF4-FFF2-40B4-BE49-F238E27FC236}">
                  <a16:creationId xmlns:a16="http://schemas.microsoft.com/office/drawing/2014/main" xmlns="" id="{9C3EB166-58B1-4E2E-B264-BD98663884D6}"/>
                </a:ext>
              </a:extLst>
            </p:cNvPr>
            <p:cNvSpPr/>
            <p:nvPr userDrawn="1"/>
          </p:nvSpPr>
          <p:spPr>
            <a:xfrm>
              <a:off x="7298614" y="3890486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9" name="Oval 153">
              <a:extLst>
                <a:ext uri="{FF2B5EF4-FFF2-40B4-BE49-F238E27FC236}">
                  <a16:creationId xmlns:a16="http://schemas.microsoft.com/office/drawing/2014/main" xmlns="" id="{64F33BFF-9FD7-4EC6-8006-D136E153B124}"/>
                </a:ext>
              </a:extLst>
            </p:cNvPr>
            <p:cNvSpPr/>
            <p:nvPr userDrawn="1"/>
          </p:nvSpPr>
          <p:spPr>
            <a:xfrm>
              <a:off x="7553330" y="4307229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0" name="Oval 154">
              <a:extLst>
                <a:ext uri="{FF2B5EF4-FFF2-40B4-BE49-F238E27FC236}">
                  <a16:creationId xmlns:a16="http://schemas.microsoft.com/office/drawing/2014/main" xmlns="" id="{9F3879DA-B414-42F7-9CAA-E1261CCF4592}"/>
                </a:ext>
              </a:extLst>
            </p:cNvPr>
            <p:cNvSpPr/>
            <p:nvPr userDrawn="1"/>
          </p:nvSpPr>
          <p:spPr>
            <a:xfrm>
              <a:off x="6393449" y="4313238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1" name="Oval 155">
              <a:extLst>
                <a:ext uri="{FF2B5EF4-FFF2-40B4-BE49-F238E27FC236}">
                  <a16:creationId xmlns:a16="http://schemas.microsoft.com/office/drawing/2014/main" xmlns="" id="{DA2358A3-AFA1-4FF8-B805-868ADFAF38C6}"/>
                </a:ext>
              </a:extLst>
            </p:cNvPr>
            <p:cNvSpPr/>
            <p:nvPr userDrawn="1"/>
          </p:nvSpPr>
          <p:spPr>
            <a:xfrm>
              <a:off x="6882564" y="3907944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2" name="Oval 156">
              <a:extLst>
                <a:ext uri="{FF2B5EF4-FFF2-40B4-BE49-F238E27FC236}">
                  <a16:creationId xmlns:a16="http://schemas.microsoft.com/office/drawing/2014/main" xmlns="" id="{B7F59670-2D31-450E-9741-16C548A89E3D}"/>
                </a:ext>
              </a:extLst>
            </p:cNvPr>
            <p:cNvSpPr/>
            <p:nvPr userDrawn="1"/>
          </p:nvSpPr>
          <p:spPr>
            <a:xfrm>
              <a:off x="7356049" y="3586017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3" name="Oval 157">
              <a:extLst>
                <a:ext uri="{FF2B5EF4-FFF2-40B4-BE49-F238E27FC236}">
                  <a16:creationId xmlns:a16="http://schemas.microsoft.com/office/drawing/2014/main" xmlns="" id="{AB8EDFF8-9D29-48F4-B05C-D803867C98C4}"/>
                </a:ext>
              </a:extLst>
            </p:cNvPr>
            <p:cNvSpPr/>
            <p:nvPr userDrawn="1"/>
          </p:nvSpPr>
          <p:spPr>
            <a:xfrm>
              <a:off x="6991456" y="4196946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4" name="Oval 158">
              <a:extLst>
                <a:ext uri="{FF2B5EF4-FFF2-40B4-BE49-F238E27FC236}">
                  <a16:creationId xmlns:a16="http://schemas.microsoft.com/office/drawing/2014/main" xmlns="" id="{A3F73681-D889-4C74-BF77-571B5D54655B}"/>
                </a:ext>
              </a:extLst>
            </p:cNvPr>
            <p:cNvSpPr/>
            <p:nvPr userDrawn="1"/>
          </p:nvSpPr>
          <p:spPr>
            <a:xfrm>
              <a:off x="6745221" y="348822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5" name="Oval 164">
              <a:extLst>
                <a:ext uri="{FF2B5EF4-FFF2-40B4-BE49-F238E27FC236}">
                  <a16:creationId xmlns:a16="http://schemas.microsoft.com/office/drawing/2014/main" xmlns="" id="{38CAF0EA-5524-4C75-9296-B48BE962CE56}"/>
                </a:ext>
              </a:extLst>
            </p:cNvPr>
            <p:cNvSpPr/>
            <p:nvPr userDrawn="1"/>
          </p:nvSpPr>
          <p:spPr>
            <a:xfrm>
              <a:off x="9138208" y="409523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6" name="Oval 165">
              <a:extLst>
                <a:ext uri="{FF2B5EF4-FFF2-40B4-BE49-F238E27FC236}">
                  <a16:creationId xmlns:a16="http://schemas.microsoft.com/office/drawing/2014/main" xmlns="" id="{56EBED72-4813-46E7-9E44-936365949514}"/>
                </a:ext>
              </a:extLst>
            </p:cNvPr>
            <p:cNvSpPr/>
            <p:nvPr userDrawn="1"/>
          </p:nvSpPr>
          <p:spPr>
            <a:xfrm>
              <a:off x="9104454" y="4492689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7" name="Oval 166">
              <a:extLst>
                <a:ext uri="{FF2B5EF4-FFF2-40B4-BE49-F238E27FC236}">
                  <a16:creationId xmlns:a16="http://schemas.microsoft.com/office/drawing/2014/main" xmlns="" id="{52022BCF-76D6-4AE2-A68D-5368CBDF0C6F}"/>
                </a:ext>
              </a:extLst>
            </p:cNvPr>
            <p:cNvSpPr/>
            <p:nvPr userDrawn="1"/>
          </p:nvSpPr>
          <p:spPr>
            <a:xfrm>
              <a:off x="9858003" y="4186227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8" name="Oval 167">
              <a:extLst>
                <a:ext uri="{FF2B5EF4-FFF2-40B4-BE49-F238E27FC236}">
                  <a16:creationId xmlns:a16="http://schemas.microsoft.com/office/drawing/2014/main" xmlns="" id="{856F8A2E-865E-4431-9976-24AF1EF870F6}"/>
                </a:ext>
              </a:extLst>
            </p:cNvPr>
            <p:cNvSpPr/>
            <p:nvPr userDrawn="1"/>
          </p:nvSpPr>
          <p:spPr>
            <a:xfrm>
              <a:off x="8433688" y="409340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9" name="Oval 168">
              <a:extLst>
                <a:ext uri="{FF2B5EF4-FFF2-40B4-BE49-F238E27FC236}">
                  <a16:creationId xmlns:a16="http://schemas.microsoft.com/office/drawing/2014/main" xmlns="" id="{2F1C7919-A9D7-44CF-BFFA-2CFD80E53E2A}"/>
                </a:ext>
              </a:extLst>
            </p:cNvPr>
            <p:cNvSpPr/>
            <p:nvPr userDrawn="1"/>
          </p:nvSpPr>
          <p:spPr>
            <a:xfrm>
              <a:off x="8907173" y="377147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0" name="Oval 169">
              <a:extLst>
                <a:ext uri="{FF2B5EF4-FFF2-40B4-BE49-F238E27FC236}">
                  <a16:creationId xmlns:a16="http://schemas.microsoft.com/office/drawing/2014/main" xmlns="" id="{186CC85E-F563-451D-B335-6DE4E376195D}"/>
                </a:ext>
              </a:extLst>
            </p:cNvPr>
            <p:cNvSpPr/>
            <p:nvPr userDrawn="1"/>
          </p:nvSpPr>
          <p:spPr>
            <a:xfrm>
              <a:off x="7966360" y="4062724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1" name="Oval 170">
              <a:extLst>
                <a:ext uri="{FF2B5EF4-FFF2-40B4-BE49-F238E27FC236}">
                  <a16:creationId xmlns:a16="http://schemas.microsoft.com/office/drawing/2014/main" xmlns="" id="{4B1E25BE-8C54-40A3-9E0B-565DAC3D9360}"/>
                </a:ext>
              </a:extLst>
            </p:cNvPr>
            <p:cNvSpPr/>
            <p:nvPr userDrawn="1"/>
          </p:nvSpPr>
          <p:spPr>
            <a:xfrm>
              <a:off x="8502358" y="355685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2" name="Oval 176">
              <a:extLst>
                <a:ext uri="{FF2B5EF4-FFF2-40B4-BE49-F238E27FC236}">
                  <a16:creationId xmlns:a16="http://schemas.microsoft.com/office/drawing/2014/main" xmlns="" id="{C146D9C3-80DD-45B0-9925-4492DF608936}"/>
                </a:ext>
              </a:extLst>
            </p:cNvPr>
            <p:cNvSpPr/>
            <p:nvPr userDrawn="1"/>
          </p:nvSpPr>
          <p:spPr>
            <a:xfrm>
              <a:off x="10720706" y="3787201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177">
              <a:extLst>
                <a:ext uri="{FF2B5EF4-FFF2-40B4-BE49-F238E27FC236}">
                  <a16:creationId xmlns:a16="http://schemas.microsoft.com/office/drawing/2014/main" xmlns="" id="{A4325BCE-104A-45A6-87AB-C5F302CDE9DF}"/>
                </a:ext>
              </a:extLst>
            </p:cNvPr>
            <p:cNvSpPr/>
            <p:nvPr userDrawn="1"/>
          </p:nvSpPr>
          <p:spPr>
            <a:xfrm>
              <a:off x="10685548" y="4204125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178">
              <a:extLst>
                <a:ext uri="{FF2B5EF4-FFF2-40B4-BE49-F238E27FC236}">
                  <a16:creationId xmlns:a16="http://schemas.microsoft.com/office/drawing/2014/main" xmlns="" id="{9D80C149-7CE8-47B4-AE82-375A22B3222E}"/>
                </a:ext>
              </a:extLst>
            </p:cNvPr>
            <p:cNvSpPr/>
            <p:nvPr userDrawn="1"/>
          </p:nvSpPr>
          <p:spPr>
            <a:xfrm>
              <a:off x="9525666" y="4287958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179">
              <a:extLst>
                <a:ext uri="{FF2B5EF4-FFF2-40B4-BE49-F238E27FC236}">
                  <a16:creationId xmlns:a16="http://schemas.microsoft.com/office/drawing/2014/main" xmlns="" id="{573DD011-9AB8-4D77-9D69-289AB378D9FE}"/>
                </a:ext>
              </a:extLst>
            </p:cNvPr>
            <p:cNvSpPr/>
            <p:nvPr userDrawn="1"/>
          </p:nvSpPr>
          <p:spPr>
            <a:xfrm>
              <a:off x="10014781" y="380484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180">
              <a:extLst>
                <a:ext uri="{FF2B5EF4-FFF2-40B4-BE49-F238E27FC236}">
                  <a16:creationId xmlns:a16="http://schemas.microsoft.com/office/drawing/2014/main" xmlns="" id="{29BAFCF3-7347-4B42-B729-3E5482CF57B6}"/>
                </a:ext>
              </a:extLst>
            </p:cNvPr>
            <p:cNvSpPr/>
            <p:nvPr userDrawn="1"/>
          </p:nvSpPr>
          <p:spPr>
            <a:xfrm>
              <a:off x="10488266" y="3482913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181">
              <a:extLst>
                <a:ext uri="{FF2B5EF4-FFF2-40B4-BE49-F238E27FC236}">
                  <a16:creationId xmlns:a16="http://schemas.microsoft.com/office/drawing/2014/main" xmlns="" id="{08F629C2-16FD-4615-9C3E-72A96312121F}"/>
                </a:ext>
              </a:extLst>
            </p:cNvPr>
            <p:cNvSpPr/>
            <p:nvPr userDrawn="1"/>
          </p:nvSpPr>
          <p:spPr>
            <a:xfrm>
              <a:off x="10279816" y="406438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182">
              <a:extLst>
                <a:ext uri="{FF2B5EF4-FFF2-40B4-BE49-F238E27FC236}">
                  <a16:creationId xmlns:a16="http://schemas.microsoft.com/office/drawing/2014/main" xmlns="" id="{78E4EF07-FB90-46A1-96AE-5ED2AF17F3F7}"/>
                </a:ext>
              </a:extLst>
            </p:cNvPr>
            <p:cNvSpPr/>
            <p:nvPr userDrawn="1"/>
          </p:nvSpPr>
          <p:spPr>
            <a:xfrm>
              <a:off x="9608297" y="355154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188">
              <a:extLst>
                <a:ext uri="{FF2B5EF4-FFF2-40B4-BE49-F238E27FC236}">
                  <a16:creationId xmlns:a16="http://schemas.microsoft.com/office/drawing/2014/main" xmlns="" id="{701A6770-953B-4106-A75F-D007E5AD15CF}"/>
                </a:ext>
              </a:extLst>
            </p:cNvPr>
            <p:cNvSpPr/>
            <p:nvPr userDrawn="1"/>
          </p:nvSpPr>
          <p:spPr>
            <a:xfrm>
              <a:off x="11241790" y="4321585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189">
              <a:extLst>
                <a:ext uri="{FF2B5EF4-FFF2-40B4-BE49-F238E27FC236}">
                  <a16:creationId xmlns:a16="http://schemas.microsoft.com/office/drawing/2014/main" xmlns="" id="{0806B243-3811-4F3A-8C61-C9C2DBA4FA78}"/>
                </a:ext>
              </a:extLst>
            </p:cNvPr>
            <p:cNvSpPr/>
            <p:nvPr userDrawn="1"/>
          </p:nvSpPr>
          <p:spPr>
            <a:xfrm>
              <a:off x="11912557" y="413776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190">
              <a:extLst>
                <a:ext uri="{FF2B5EF4-FFF2-40B4-BE49-F238E27FC236}">
                  <a16:creationId xmlns:a16="http://schemas.microsoft.com/office/drawing/2014/main" xmlns="" id="{43A0FA47-0AD2-4F32-8A11-49238B459370}"/>
                </a:ext>
              </a:extLst>
            </p:cNvPr>
            <p:cNvSpPr/>
            <p:nvPr userDrawn="1"/>
          </p:nvSpPr>
          <p:spPr>
            <a:xfrm>
              <a:off x="10752676" y="4221599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191">
              <a:extLst>
                <a:ext uri="{FF2B5EF4-FFF2-40B4-BE49-F238E27FC236}">
                  <a16:creationId xmlns:a16="http://schemas.microsoft.com/office/drawing/2014/main" xmlns="" id="{D364B217-6545-4749-A701-389E3731D191}"/>
                </a:ext>
              </a:extLst>
            </p:cNvPr>
            <p:cNvSpPr/>
            <p:nvPr userDrawn="1"/>
          </p:nvSpPr>
          <p:spPr>
            <a:xfrm>
              <a:off x="11241790" y="373848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3" name="Oval 192">
              <a:extLst>
                <a:ext uri="{FF2B5EF4-FFF2-40B4-BE49-F238E27FC236}">
                  <a16:creationId xmlns:a16="http://schemas.microsoft.com/office/drawing/2014/main" xmlns="" id="{57CE0D63-3DB0-41F4-88FA-E79ACBE73DF7}"/>
                </a:ext>
              </a:extLst>
            </p:cNvPr>
            <p:cNvSpPr/>
            <p:nvPr userDrawn="1"/>
          </p:nvSpPr>
          <p:spPr>
            <a:xfrm>
              <a:off x="11715276" y="3416553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193">
              <a:extLst>
                <a:ext uri="{FF2B5EF4-FFF2-40B4-BE49-F238E27FC236}">
                  <a16:creationId xmlns:a16="http://schemas.microsoft.com/office/drawing/2014/main" xmlns="" id="{DCA4AD2C-2553-438A-8255-CFC6E16349BF}"/>
                </a:ext>
              </a:extLst>
            </p:cNvPr>
            <p:cNvSpPr/>
            <p:nvPr userDrawn="1"/>
          </p:nvSpPr>
          <p:spPr>
            <a:xfrm>
              <a:off x="11506825" y="399802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194">
              <a:extLst>
                <a:ext uri="{FF2B5EF4-FFF2-40B4-BE49-F238E27FC236}">
                  <a16:creationId xmlns:a16="http://schemas.microsoft.com/office/drawing/2014/main" xmlns="" id="{F5D2B461-60A6-4D23-8CC7-C21D5AF88764}"/>
                </a:ext>
              </a:extLst>
            </p:cNvPr>
            <p:cNvSpPr/>
            <p:nvPr userDrawn="1"/>
          </p:nvSpPr>
          <p:spPr>
            <a:xfrm>
              <a:off x="10990355" y="3367301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195">
              <a:extLst>
                <a:ext uri="{FF2B5EF4-FFF2-40B4-BE49-F238E27FC236}">
                  <a16:creationId xmlns:a16="http://schemas.microsoft.com/office/drawing/2014/main" xmlns="" id="{C3BE38A2-40F0-4FB7-812A-6B4E82D58D3C}"/>
                </a:ext>
              </a:extLst>
            </p:cNvPr>
            <p:cNvSpPr/>
            <p:nvPr userDrawn="1"/>
          </p:nvSpPr>
          <p:spPr>
            <a:xfrm>
              <a:off x="2491125" y="380885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746AACE5-03C3-4FEB-ADE2-707F3FFAFDC4}"/>
              </a:ext>
            </a:extLst>
          </p:cNvPr>
          <p:cNvSpPr txBox="1"/>
          <p:nvPr/>
        </p:nvSpPr>
        <p:spPr>
          <a:xfrm>
            <a:off x="6400853" y="3914972"/>
            <a:ext cx="4369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КГАОУ ДО Региональный модельный центр.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DA70E63-2F12-46CE-A600-AF7843B8BBF4}"/>
              </a:ext>
            </a:extLst>
          </p:cNvPr>
          <p:cNvSpPr txBox="1"/>
          <p:nvPr/>
        </p:nvSpPr>
        <p:spPr>
          <a:xfrm>
            <a:off x="6400428" y="3176437"/>
            <a:ext cx="4580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F4DA9"/>
                </a:solidFill>
                <a:latin typeface="Arial" pitchFamily="34" charset="0"/>
                <a:cs typeface="Arial" pitchFamily="34" charset="0"/>
              </a:rPr>
              <a:t>Региональный</a:t>
            </a:r>
            <a:r>
              <a:rPr lang="ru-RU" b="1" dirty="0">
                <a:solidFill>
                  <a:srgbClr val="1F4DA9"/>
                </a:solidFill>
                <a:latin typeface="Arial" pitchFamily="34" charset="0"/>
                <a:cs typeface="Arial" pitchFamily="34" charset="0"/>
              </a:rPr>
              <a:t> оператор внедрения системы ПДО</a:t>
            </a:r>
            <a:r>
              <a:rPr lang="ru-RU" dirty="0">
                <a:solidFill>
                  <a:srgbClr val="1F4DA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b="1" dirty="0">
              <a:solidFill>
                <a:srgbClr val="1F4D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4D0DB93-B932-4B45-B1AA-FCCB0A31DE6B}"/>
              </a:ext>
            </a:extLst>
          </p:cNvPr>
          <p:cNvSpPr txBox="1"/>
          <p:nvPr/>
        </p:nvSpPr>
        <p:spPr>
          <a:xfrm>
            <a:off x="6350953" y="4613867"/>
            <a:ext cx="51673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F4DA9"/>
                </a:solidFill>
                <a:latin typeface="Arial" pitchFamily="34" charset="0"/>
                <a:cs typeface="Arial" pitchFamily="34" charset="0"/>
              </a:rPr>
              <a:t>ИС «</a:t>
            </a:r>
            <a:r>
              <a:rPr lang="ru-RU" b="1" dirty="0" smtClean="0">
                <a:solidFill>
                  <a:srgbClr val="1F4DA9"/>
                </a:solidFill>
                <a:latin typeface="Arial" pitchFamily="34" charset="0"/>
                <a:cs typeface="Arial" pitchFamily="34" charset="0"/>
              </a:rPr>
              <a:t>Портал-навигатор </a:t>
            </a:r>
            <a:r>
              <a:rPr lang="ru-RU" sz="2000" b="1" dirty="0" smtClean="0">
                <a:solidFill>
                  <a:srgbClr val="1F4DA9"/>
                </a:solidFill>
                <a:latin typeface="Arial" pitchFamily="34" charset="0"/>
                <a:cs typeface="Arial" pitchFamily="34" charset="0"/>
              </a:rPr>
              <a:t>персонифицированного</a:t>
            </a:r>
            <a:r>
              <a:rPr lang="ru-RU" b="1" dirty="0" smtClean="0">
                <a:solidFill>
                  <a:srgbClr val="1F4DA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1F4DA9"/>
                </a:solidFill>
                <a:latin typeface="Arial" pitchFamily="34" charset="0"/>
                <a:cs typeface="Arial" pitchFamily="34" charset="0"/>
              </a:rPr>
              <a:t>дополнительного образования Хабаровского края» размещен на сайте </a:t>
            </a:r>
            <a:r>
              <a:rPr lang="en-US" b="1" dirty="0">
                <a:latin typeface="Arial" pitchFamily="34" charset="0"/>
                <a:cs typeface="Arial" pitchFamily="34" charset="0"/>
                <a:hlinkClick r:id="rId2"/>
              </a:rPr>
              <a:t>www</a:t>
            </a:r>
            <a:r>
              <a:rPr lang="ru-RU" b="1" dirty="0">
                <a:latin typeface="Arial" pitchFamily="34" charset="0"/>
                <a:cs typeface="Arial" pitchFamily="34" charset="0"/>
                <a:hlinkClick r:id="rId2"/>
              </a:rPr>
              <a:t>.27.</a:t>
            </a:r>
            <a:r>
              <a:rPr lang="en-US" b="1" dirty="0" err="1">
                <a:latin typeface="Arial" pitchFamily="34" charset="0"/>
                <a:cs typeface="Arial" pitchFamily="34" charset="0"/>
                <a:hlinkClick r:id="rId2"/>
              </a:rPr>
              <a:t>pfdo</a:t>
            </a:r>
            <a:r>
              <a:rPr lang="ru-RU" b="1" dirty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b="1" dirty="0" err="1">
                <a:latin typeface="Arial" pitchFamily="34" charset="0"/>
                <a:cs typeface="Arial" pitchFamily="34" charset="0"/>
                <a:hlinkClick r:id="rId2"/>
              </a:rPr>
              <a:t>ru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E8C4D58-A918-4FFF-8F53-43A259471BB3}"/>
              </a:ext>
            </a:extLst>
          </p:cNvPr>
          <p:cNvSpPr txBox="1"/>
          <p:nvPr/>
        </p:nvSpPr>
        <p:spPr>
          <a:xfrm>
            <a:off x="6325578" y="1692192"/>
            <a:ext cx="4871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Институт развития персонифицированных систем управления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г. Москва, руководитель Славин С.С.).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006F023-9DE8-479D-95CA-E229F96C01EE}"/>
              </a:ext>
            </a:extLst>
          </p:cNvPr>
          <p:cNvSpPr txBox="1"/>
          <p:nvPr/>
        </p:nvSpPr>
        <p:spPr>
          <a:xfrm>
            <a:off x="6254252" y="984306"/>
            <a:ext cx="48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F4DA9"/>
                </a:solidFill>
                <a:latin typeface="Arial" pitchFamily="34" charset="0"/>
                <a:cs typeface="Arial" pitchFamily="34" charset="0"/>
              </a:rPr>
              <a:t>Федеральный оператор внедрения системы ПДО в Хабаровском крае</a:t>
            </a:r>
            <a:endParaRPr lang="ko-KR" altLang="en-US" sz="2000" b="1" dirty="0">
              <a:solidFill>
                <a:srgbClr val="1F4DA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Group 227">
            <a:extLst>
              <a:ext uri="{FF2B5EF4-FFF2-40B4-BE49-F238E27FC236}">
                <a16:creationId xmlns:a16="http://schemas.microsoft.com/office/drawing/2014/main" xmlns="" id="{97F01D60-B7F0-4844-B1A2-3BC84CDC0440}"/>
              </a:ext>
            </a:extLst>
          </p:cNvPr>
          <p:cNvGrpSpPr/>
          <p:nvPr/>
        </p:nvGrpSpPr>
        <p:grpSpPr>
          <a:xfrm>
            <a:off x="-3373" y="3945720"/>
            <a:ext cx="3155739" cy="1643520"/>
            <a:chOff x="-3373" y="3444677"/>
            <a:chExt cx="3155739" cy="1643520"/>
          </a:xfrm>
        </p:grpSpPr>
        <p:sp>
          <p:nvSpPr>
            <p:cNvPr id="73" name="Freeform 61">
              <a:extLst>
                <a:ext uri="{FF2B5EF4-FFF2-40B4-BE49-F238E27FC236}">
                  <a16:creationId xmlns:a16="http://schemas.microsoft.com/office/drawing/2014/main" xmlns="" id="{2CD9D2F7-8A52-4B8E-8CFD-C53BAAC53D7C}"/>
                </a:ext>
              </a:extLst>
            </p:cNvPr>
            <p:cNvSpPr/>
            <p:nvPr/>
          </p:nvSpPr>
          <p:spPr>
            <a:xfrm rot="5400000">
              <a:off x="1185646" y="3121477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74" name="Group 221">
              <a:extLst>
                <a:ext uri="{FF2B5EF4-FFF2-40B4-BE49-F238E27FC236}">
                  <a16:creationId xmlns:a16="http://schemas.microsoft.com/office/drawing/2014/main" xmlns="" id="{B2E1E500-67F7-427C-9994-54730D5ACE30}"/>
                </a:ext>
              </a:extLst>
            </p:cNvPr>
            <p:cNvGrpSpPr/>
            <p:nvPr/>
          </p:nvGrpSpPr>
          <p:grpSpPr>
            <a:xfrm rot="5400000">
              <a:off x="-91119" y="4126341"/>
              <a:ext cx="1048447" cy="872955"/>
              <a:chOff x="967066" y="4263648"/>
              <a:chExt cx="670418" cy="1251022"/>
            </a:xfrm>
          </p:grpSpPr>
          <p:sp>
            <p:nvSpPr>
              <p:cNvPr id="75" name="Rectangle 222">
                <a:extLst>
                  <a:ext uri="{FF2B5EF4-FFF2-40B4-BE49-F238E27FC236}">
                    <a16:creationId xmlns:a16="http://schemas.microsoft.com/office/drawing/2014/main" xmlns="" id="{26499097-A5F1-4B9E-B14D-A8C466FE1BE9}"/>
                  </a:ext>
                </a:extLst>
              </p:cNvPr>
              <p:cNvSpPr/>
              <p:nvPr/>
            </p:nvSpPr>
            <p:spPr>
              <a:xfrm rot="16200000">
                <a:off x="1080146" y="4196080"/>
                <a:ext cx="457516" cy="592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223">
                <a:extLst>
                  <a:ext uri="{FF2B5EF4-FFF2-40B4-BE49-F238E27FC236}">
                    <a16:creationId xmlns:a16="http://schemas.microsoft.com/office/drawing/2014/main" xmlns="" id="{4B3DD412-B614-4395-B777-C62DFB306098}"/>
                  </a:ext>
                </a:extLst>
              </p:cNvPr>
              <p:cNvSpPr/>
              <p:nvPr/>
            </p:nvSpPr>
            <p:spPr>
              <a:xfrm rot="16200000">
                <a:off x="858794" y="4735980"/>
                <a:ext cx="886962" cy="67041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83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2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r="5565" b="20481"/>
          <a:stretch/>
        </p:blipFill>
        <p:spPr>
          <a:xfrm>
            <a:off x="118542" y="392128"/>
            <a:ext cx="11895079" cy="5917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2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3"/>
          <p:cNvGrpSpPr/>
          <p:nvPr/>
        </p:nvGrpSpPr>
        <p:grpSpPr>
          <a:xfrm>
            <a:off x="4101396" y="1984386"/>
            <a:ext cx="3794012" cy="707884"/>
            <a:chOff x="0" y="-16122"/>
            <a:chExt cx="3794010" cy="707883"/>
          </a:xfrm>
        </p:grpSpPr>
        <p:sp>
          <p:nvSpPr>
            <p:cNvPr id="5" name="Прямоугольник"/>
            <p:cNvSpPr/>
            <p:nvPr/>
          </p:nvSpPr>
          <p:spPr>
            <a:xfrm>
              <a:off x="0" y="49787"/>
              <a:ext cx="3794010" cy="576065"/>
            </a:xfrm>
            <a:prstGeom prst="rect">
              <a:avLst/>
            </a:prstGeom>
            <a:solidFill>
              <a:srgbClr val="F2DCDB"/>
            </a:solidFill>
            <a:ln w="9525" cap="flat">
              <a:solidFill>
                <a:srgbClr val="98B955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6" name="Государственная образовательная организация"/>
            <p:cNvSpPr txBox="1"/>
            <p:nvPr/>
          </p:nvSpPr>
          <p:spPr>
            <a:xfrm>
              <a:off x="0" y="-16122"/>
              <a:ext cx="3794010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rPr dirty="0" err="1">
                  <a:latin typeface="Arial Narrow" pitchFamily="34" charset="0"/>
                </a:rPr>
                <a:t>Государственная</a:t>
              </a:r>
              <a:r>
                <a:rPr b="0" dirty="0">
                  <a:latin typeface="Arial Narrow" pitchFamily="34" charset="0"/>
                </a:rPr>
                <a:t> </a:t>
              </a:r>
              <a:endParaRPr lang="ru-RU" b="0" dirty="0" smtClean="0">
                <a:latin typeface="Arial Narrow" pitchFamily="34" charset="0"/>
              </a:endParaRPr>
            </a:p>
            <a:p>
              <a:pPr algn="ctr">
                <a:defRPr sz="2000" b="1"/>
              </a:pPr>
              <a:r>
                <a:rPr b="0" dirty="0" err="1" smtClean="0">
                  <a:latin typeface="Arial Narrow" pitchFamily="34" charset="0"/>
                </a:rPr>
                <a:t>образовательная</a:t>
              </a:r>
              <a:r>
                <a:rPr b="0" dirty="0" smtClean="0">
                  <a:latin typeface="Arial Narrow" pitchFamily="34" charset="0"/>
                </a:rPr>
                <a:t> </a:t>
              </a:r>
              <a:r>
                <a:rPr b="0" dirty="0" err="1">
                  <a:latin typeface="Arial Narrow" pitchFamily="34" charset="0"/>
                </a:rPr>
                <a:t>организация</a:t>
              </a:r>
              <a:endParaRPr b="0" dirty="0">
                <a:latin typeface="Arial Narrow" pitchFamily="34" charset="0"/>
              </a:endParaRPr>
            </a:p>
          </p:txBody>
        </p:sp>
      </p:grpSp>
      <p:grpSp>
        <p:nvGrpSpPr>
          <p:cNvPr id="7" name="Прямоугольник 31"/>
          <p:cNvGrpSpPr/>
          <p:nvPr/>
        </p:nvGrpSpPr>
        <p:grpSpPr>
          <a:xfrm>
            <a:off x="4101396" y="2900412"/>
            <a:ext cx="3803823" cy="707884"/>
            <a:chOff x="0" y="-16122"/>
            <a:chExt cx="3803821" cy="707883"/>
          </a:xfrm>
        </p:grpSpPr>
        <p:sp>
          <p:nvSpPr>
            <p:cNvPr id="8" name="Прямоугольник"/>
            <p:cNvSpPr/>
            <p:nvPr/>
          </p:nvSpPr>
          <p:spPr>
            <a:xfrm>
              <a:off x="0" y="49787"/>
              <a:ext cx="3803821" cy="576065"/>
            </a:xfrm>
            <a:prstGeom prst="rect">
              <a:avLst/>
            </a:prstGeom>
            <a:solidFill>
              <a:srgbClr val="DCE6F2"/>
            </a:soli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/>
              </a:pPr>
              <a:endParaRPr/>
            </a:p>
          </p:txBody>
        </p:sp>
        <p:sp>
          <p:nvSpPr>
            <p:cNvPr id="9" name="Муниципальная образовательная организация"/>
            <p:cNvSpPr txBox="1"/>
            <p:nvPr/>
          </p:nvSpPr>
          <p:spPr>
            <a:xfrm>
              <a:off x="0" y="-16122"/>
              <a:ext cx="3803821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rPr dirty="0" err="1">
                  <a:latin typeface="Arial Narrow" pitchFamily="34" charset="0"/>
                </a:rPr>
                <a:t>Муниципальная</a:t>
              </a:r>
              <a:r>
                <a:rPr b="0" dirty="0">
                  <a:latin typeface="Arial Narrow" pitchFamily="34" charset="0"/>
                </a:rPr>
                <a:t> </a:t>
              </a:r>
              <a:endParaRPr lang="ru-RU" b="0" dirty="0" smtClean="0">
                <a:latin typeface="Arial Narrow" pitchFamily="34" charset="0"/>
              </a:endParaRPr>
            </a:p>
            <a:p>
              <a:pPr algn="ctr">
                <a:defRPr sz="2000" b="1"/>
              </a:pPr>
              <a:r>
                <a:rPr b="0" dirty="0" err="1" smtClean="0">
                  <a:latin typeface="Arial Narrow" pitchFamily="34" charset="0"/>
                </a:rPr>
                <a:t>образовательная</a:t>
              </a:r>
              <a:r>
                <a:rPr b="0" dirty="0" smtClean="0">
                  <a:latin typeface="Arial Narrow" pitchFamily="34" charset="0"/>
                </a:rPr>
                <a:t> </a:t>
              </a:r>
              <a:r>
                <a:rPr b="0" dirty="0" err="1">
                  <a:latin typeface="Arial Narrow" pitchFamily="34" charset="0"/>
                </a:rPr>
                <a:t>организация</a:t>
              </a:r>
              <a:endParaRPr b="0" dirty="0">
                <a:latin typeface="Arial Narrow" pitchFamily="34" charset="0"/>
              </a:endParaRPr>
            </a:p>
          </p:txBody>
        </p:sp>
      </p:grpSp>
      <p:grpSp>
        <p:nvGrpSpPr>
          <p:cNvPr id="10" name="Прямоугольник 32"/>
          <p:cNvGrpSpPr/>
          <p:nvPr/>
        </p:nvGrpSpPr>
        <p:grpSpPr>
          <a:xfrm>
            <a:off x="4101398" y="3913503"/>
            <a:ext cx="3803821" cy="954105"/>
            <a:chOff x="0" y="-43982"/>
            <a:chExt cx="3803819" cy="954103"/>
          </a:xfrm>
        </p:grpSpPr>
        <p:sp>
          <p:nvSpPr>
            <p:cNvPr id="11" name="Прямоугольник"/>
            <p:cNvSpPr/>
            <p:nvPr/>
          </p:nvSpPr>
          <p:spPr>
            <a:xfrm>
              <a:off x="0" y="80130"/>
              <a:ext cx="3803819" cy="705880"/>
            </a:xfrm>
            <a:prstGeom prst="rect">
              <a:avLst/>
            </a:prstGeom>
            <a:solidFill>
              <a:srgbClr val="D7E4BD"/>
            </a:solidFill>
            <a:ln w="9525" cap="flat">
              <a:solidFill>
                <a:srgbClr val="4A7EBB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/>
              </a:pPr>
              <a:endParaRPr/>
            </a:p>
          </p:txBody>
        </p:sp>
        <p:sp>
          <p:nvSpPr>
            <p:cNvPr id="12" name="Частная организация, осуществляющая образовательную деятельность"/>
            <p:cNvSpPr txBox="1"/>
            <p:nvPr/>
          </p:nvSpPr>
          <p:spPr>
            <a:xfrm>
              <a:off x="0" y="-43982"/>
              <a:ext cx="3803819" cy="954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rPr dirty="0" err="1">
                  <a:latin typeface="Arial Narrow" pitchFamily="34" charset="0"/>
                </a:rPr>
                <a:t>Частная</a:t>
              </a:r>
              <a:r>
                <a:rPr b="0" dirty="0">
                  <a:latin typeface="Arial Narrow" pitchFamily="34" charset="0"/>
                </a:rPr>
                <a:t> </a:t>
              </a:r>
              <a:endParaRPr lang="ru-RU" b="0" dirty="0" smtClean="0">
                <a:latin typeface="Arial Narrow" pitchFamily="34" charset="0"/>
              </a:endParaRPr>
            </a:p>
            <a:p>
              <a:pPr algn="ctr">
                <a:defRPr sz="2000" b="1"/>
              </a:pPr>
              <a:r>
                <a:rPr b="0" dirty="0" err="1" smtClean="0">
                  <a:latin typeface="Arial Narrow" pitchFamily="34" charset="0"/>
                </a:rPr>
                <a:t>организация</a:t>
              </a:r>
              <a:r>
                <a:rPr b="0" dirty="0">
                  <a:latin typeface="Arial Narrow" pitchFamily="34" charset="0"/>
                </a:rPr>
                <a:t>, </a:t>
              </a:r>
              <a:r>
                <a:rPr sz="1600" b="0" dirty="0" err="1">
                  <a:latin typeface="Arial Narrow" pitchFamily="34" charset="0"/>
                </a:rPr>
                <a:t>осуществляющая</a:t>
              </a:r>
              <a:r>
                <a:rPr sz="1600" b="0" dirty="0">
                  <a:latin typeface="Arial Narrow" pitchFamily="34" charset="0"/>
                </a:rPr>
                <a:t> </a:t>
              </a:r>
              <a:r>
                <a:rPr sz="1600" b="0" dirty="0" err="1">
                  <a:latin typeface="Arial Narrow" pitchFamily="34" charset="0"/>
                </a:rPr>
                <a:t>образовательную</a:t>
              </a:r>
              <a:r>
                <a:rPr sz="1600" b="0" dirty="0">
                  <a:latin typeface="Arial Narrow" pitchFamily="34" charset="0"/>
                </a:rPr>
                <a:t> </a:t>
              </a:r>
              <a:r>
                <a:rPr sz="1600" b="0" dirty="0" err="1">
                  <a:latin typeface="Arial Narrow" pitchFamily="34" charset="0"/>
                </a:rPr>
                <a:t>деятельность</a:t>
              </a:r>
              <a:endParaRPr sz="1600" b="0" dirty="0">
                <a:latin typeface="Arial Narrow" pitchFamily="34" charset="0"/>
              </a:endParaRPr>
            </a:p>
          </p:txBody>
        </p:sp>
      </p:grpSp>
      <p:sp>
        <p:nvSpPr>
          <p:cNvPr id="13" name="Прямоугольник 33"/>
          <p:cNvSpPr/>
          <p:nvPr/>
        </p:nvSpPr>
        <p:spPr>
          <a:xfrm>
            <a:off x="4101398" y="5002624"/>
            <a:ext cx="3794009" cy="698501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841247">
              <a:lnSpc>
                <a:spcPct val="80000"/>
              </a:lnSpc>
              <a:defRPr sz="2024" b="1"/>
            </a:pPr>
            <a:r>
              <a:rPr dirty="0" err="1">
                <a:latin typeface="Arial Narrow" pitchFamily="34" charset="0"/>
              </a:rPr>
              <a:t>И</a:t>
            </a:r>
            <a:r>
              <a:rPr sz="1840" b="0" dirty="0" err="1">
                <a:latin typeface="Arial Narrow" pitchFamily="34" charset="0"/>
              </a:rPr>
              <a:t>ндивидуальный</a:t>
            </a:r>
            <a:r>
              <a:rPr sz="1472" b="0" dirty="0">
                <a:latin typeface="Arial Narrow" pitchFamily="34" charset="0"/>
              </a:rPr>
              <a:t> </a:t>
            </a:r>
            <a:r>
              <a:rPr lang="ru-RU" sz="2024" b="1" dirty="0" err="1">
                <a:latin typeface="Arial Narrow" pitchFamily="34" charset="0"/>
              </a:rPr>
              <a:t>П</a:t>
            </a:r>
            <a:r>
              <a:rPr sz="1656" b="0" dirty="0" err="1" smtClean="0">
                <a:latin typeface="Arial Narrow" pitchFamily="34" charset="0"/>
              </a:rPr>
              <a:t>редприниматель</a:t>
            </a:r>
            <a:endParaRPr sz="1656" b="0" dirty="0">
              <a:latin typeface="Arial Narrow" pitchFamily="34" charset="0"/>
            </a:endParaRPr>
          </a:p>
        </p:txBody>
      </p:sp>
      <p:grpSp>
        <p:nvGrpSpPr>
          <p:cNvPr id="14" name="Овал 8"/>
          <p:cNvGrpSpPr/>
          <p:nvPr/>
        </p:nvGrpSpPr>
        <p:grpSpPr>
          <a:xfrm>
            <a:off x="239316" y="2914391"/>
            <a:ext cx="2399958" cy="1800203"/>
            <a:chOff x="-1" y="-1"/>
            <a:chExt cx="2399956" cy="1800202"/>
          </a:xfrm>
        </p:grpSpPr>
        <p:sp>
          <p:nvSpPr>
            <p:cNvPr id="15" name="Овал"/>
            <p:cNvSpPr/>
            <p:nvPr/>
          </p:nvSpPr>
          <p:spPr>
            <a:xfrm>
              <a:off x="-1" y="-1"/>
              <a:ext cx="2399956" cy="1800202"/>
            </a:xfrm>
            <a:prstGeom prst="ellipse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Ребенок"/>
            <p:cNvSpPr txBox="1"/>
            <p:nvPr/>
          </p:nvSpPr>
          <p:spPr>
            <a:xfrm>
              <a:off x="351465" y="638491"/>
              <a:ext cx="1697024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rPr dirty="0" err="1">
                  <a:latin typeface="Arial Narrow" pitchFamily="34" charset="0"/>
                </a:rPr>
                <a:t>Ребенок</a:t>
              </a:r>
              <a:endParaRPr dirty="0">
                <a:latin typeface="Arial Narrow" pitchFamily="34" charset="0"/>
              </a:endParaRPr>
            </a:p>
          </p:txBody>
        </p:sp>
      </p:grpSp>
      <p:sp>
        <p:nvSpPr>
          <p:cNvPr id="17" name="Стрелка вправо 34"/>
          <p:cNvSpPr/>
          <p:nvPr/>
        </p:nvSpPr>
        <p:spPr>
          <a:xfrm rot="21028107">
            <a:off x="2737156" y="3263820"/>
            <a:ext cx="1280644" cy="24131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5">
                  <a:hueOff val="249502"/>
                  <a:satOff val="48101"/>
                  <a:lumOff val="28891"/>
                </a:schemeClr>
              </a:gs>
              <a:gs pos="35000">
                <a:srgbClr val="BFEDFF"/>
              </a:gs>
              <a:gs pos="100000">
                <a:schemeClr val="accent5">
                  <a:hueOff val="308963"/>
                  <a:satOff val="48101"/>
                  <a:lumOff val="41680"/>
                </a:schemeClr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8" name="Стрелка вправо 35"/>
          <p:cNvSpPr/>
          <p:nvPr/>
        </p:nvSpPr>
        <p:spPr>
          <a:xfrm rot="943281">
            <a:off x="2747795" y="4065344"/>
            <a:ext cx="1280644" cy="24131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7E4BD"/>
          </a:solidFill>
          <a:ln>
            <a:solidFill>
              <a:srgbClr val="4A7EBB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9" name="Стрелка вправо 38"/>
          <p:cNvSpPr/>
          <p:nvPr/>
        </p:nvSpPr>
        <p:spPr>
          <a:xfrm rot="2033996">
            <a:off x="2568554" y="4593937"/>
            <a:ext cx="1280644" cy="24131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20" name="Скругленный прямоугольник 19"/>
          <p:cNvGrpSpPr/>
          <p:nvPr/>
        </p:nvGrpSpPr>
        <p:grpSpPr>
          <a:xfrm>
            <a:off x="9839135" y="3254354"/>
            <a:ext cx="2015964" cy="1152132"/>
            <a:chOff x="0" y="3055"/>
            <a:chExt cx="2015963" cy="1152130"/>
          </a:xfrm>
        </p:grpSpPr>
        <p:sp>
          <p:nvSpPr>
            <p:cNvPr id="21" name="Закругленный прямоугольник"/>
            <p:cNvSpPr/>
            <p:nvPr/>
          </p:nvSpPr>
          <p:spPr>
            <a:xfrm>
              <a:off x="0" y="3055"/>
              <a:ext cx="2015963" cy="1152130"/>
            </a:xfrm>
            <a:prstGeom prst="roundRect">
              <a:avLst>
                <a:gd name="adj" fmla="val 16667"/>
              </a:avLst>
            </a:prstGeom>
            <a:solidFill>
              <a:srgbClr val="376092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источник оплаты услуг"/>
            <p:cNvSpPr txBox="1"/>
            <p:nvPr/>
          </p:nvSpPr>
          <p:spPr>
            <a:xfrm>
              <a:off x="56242" y="163623"/>
              <a:ext cx="1903479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rPr dirty="0" err="1">
                  <a:latin typeface="Arial Narrow" pitchFamily="34" charset="0"/>
                </a:rPr>
                <a:t>источник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оплаты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услуг</a:t>
              </a:r>
              <a:endParaRPr dirty="0">
                <a:latin typeface="Arial Narrow" pitchFamily="34" charset="0"/>
              </a:endParaRPr>
            </a:p>
          </p:txBody>
        </p:sp>
      </p:grpSp>
      <p:sp>
        <p:nvSpPr>
          <p:cNvPr id="23" name="Стрелка вправо 39"/>
          <p:cNvSpPr/>
          <p:nvPr/>
        </p:nvSpPr>
        <p:spPr>
          <a:xfrm rot="12555053">
            <a:off x="8396113" y="2845668"/>
            <a:ext cx="1280644" cy="24131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3">
                  <a:hueOff val="263624"/>
                  <a:satOff val="55948"/>
                  <a:lumOff val="27907"/>
                </a:schemeClr>
              </a:gs>
              <a:gs pos="35000">
                <a:srgbClr val="E4FDBF"/>
              </a:gs>
              <a:gs pos="100000">
                <a:schemeClr val="accent3">
                  <a:hueOff val="321486"/>
                  <a:satOff val="58119"/>
                  <a:lumOff val="40966"/>
                </a:schemeClr>
              </a:gs>
            </a:gsLst>
            <a:lin ang="16200000"/>
          </a:gradFill>
          <a:ln>
            <a:solidFill>
              <a:srgbClr val="98B955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4" name="Стрелка вправо 40"/>
          <p:cNvSpPr/>
          <p:nvPr/>
        </p:nvSpPr>
        <p:spPr>
          <a:xfrm rot="11537038">
            <a:off x="8226728" y="3364620"/>
            <a:ext cx="1280644" cy="24131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5">
                  <a:hueOff val="249502"/>
                  <a:satOff val="48101"/>
                  <a:lumOff val="28891"/>
                </a:schemeClr>
              </a:gs>
              <a:gs pos="35000">
                <a:srgbClr val="BFEDFF"/>
              </a:gs>
              <a:gs pos="100000">
                <a:schemeClr val="accent5">
                  <a:hueOff val="308963"/>
                  <a:satOff val="48101"/>
                  <a:lumOff val="41680"/>
                </a:schemeClr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5" name="Стрелка вправо 41"/>
          <p:cNvSpPr/>
          <p:nvPr/>
        </p:nvSpPr>
        <p:spPr>
          <a:xfrm rot="10431406">
            <a:off x="8220702" y="4023609"/>
            <a:ext cx="1280644" cy="24131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1">
                  <a:hueOff val="357503"/>
                  <a:satOff val="54545"/>
                  <a:lumOff val="29273"/>
                </a:schemeClr>
              </a:gs>
              <a:gs pos="35000">
                <a:srgbClr val="BDD4FF"/>
              </a:gs>
              <a:gs pos="100000">
                <a:schemeClr val="accent1">
                  <a:hueOff val="418253"/>
                  <a:satOff val="54545"/>
                  <a:lumOff val="42493"/>
                </a:schemeClr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6" name="Стрелка вправо 42"/>
          <p:cNvSpPr/>
          <p:nvPr/>
        </p:nvSpPr>
        <p:spPr>
          <a:xfrm rot="9056668">
            <a:off x="8395528" y="4623236"/>
            <a:ext cx="1280644" cy="24131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7" name="Прямоугольник 20"/>
          <p:cNvSpPr txBox="1"/>
          <p:nvPr/>
        </p:nvSpPr>
        <p:spPr>
          <a:xfrm>
            <a:off x="126516" y="6082743"/>
            <a:ext cx="1201657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001370"/>
                </a:solidFill>
              </a:defRPr>
            </a:lvl1pPr>
          </a:lstStyle>
          <a:p>
            <a:r>
              <a:rPr dirty="0" err="1">
                <a:latin typeface="Arial Narrow" pitchFamily="34" charset="0"/>
              </a:rPr>
              <a:t>Гарантия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оплаты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услуги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дополнительного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образования</a:t>
            </a:r>
            <a:r>
              <a:rPr dirty="0">
                <a:latin typeface="Arial Narrow" pitchFamily="34" charset="0"/>
              </a:rPr>
              <a:t>, </a:t>
            </a:r>
            <a:r>
              <a:rPr dirty="0" err="1">
                <a:latin typeface="Arial Narrow" pitchFamily="34" charset="0"/>
              </a:rPr>
              <a:t>предоставляемой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ребенку</a:t>
            </a:r>
            <a:endParaRPr dirty="0">
              <a:latin typeface="Arial Narrow" pitchFamily="34" charset="0"/>
            </a:endParaRPr>
          </a:p>
        </p:txBody>
      </p:sp>
      <p:sp>
        <p:nvSpPr>
          <p:cNvPr id="28" name="Прямоугольник 43"/>
          <p:cNvSpPr txBox="1"/>
          <p:nvPr/>
        </p:nvSpPr>
        <p:spPr>
          <a:xfrm>
            <a:off x="766613" y="332656"/>
            <a:ext cx="10441162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1F4DA9"/>
                </a:solidFill>
              </a:defRPr>
            </a:lvl1pPr>
          </a:lstStyle>
          <a:p>
            <a:r>
              <a:rPr sz="4000" dirty="0" err="1">
                <a:solidFill>
                  <a:srgbClr val="002060"/>
                </a:solidFill>
                <a:latin typeface="Arial Narrow" pitchFamily="34" charset="0"/>
              </a:rPr>
              <a:t>Общая</a:t>
            </a:r>
            <a:r>
              <a:rPr sz="4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sz="4000" dirty="0" err="1">
                <a:solidFill>
                  <a:srgbClr val="002060"/>
                </a:solidFill>
                <a:latin typeface="Arial Narrow" pitchFamily="34" charset="0"/>
              </a:rPr>
              <a:t>концепция</a:t>
            </a:r>
            <a:r>
              <a:rPr sz="4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sz="4000" dirty="0" err="1">
                <a:solidFill>
                  <a:srgbClr val="002060"/>
                </a:solidFill>
                <a:latin typeface="Arial Narrow" pitchFamily="34" charset="0"/>
              </a:rPr>
              <a:t>персонифицированного</a:t>
            </a:r>
            <a:r>
              <a:rPr sz="4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sz="4000" dirty="0" err="1">
                <a:solidFill>
                  <a:srgbClr val="002060"/>
                </a:solidFill>
                <a:latin typeface="Arial Narrow" pitchFamily="34" charset="0"/>
              </a:rPr>
              <a:t>финансирования</a:t>
            </a:r>
            <a:endParaRPr sz="4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9" name="Стрелка вправо 21"/>
          <p:cNvSpPr/>
          <p:nvPr/>
        </p:nvSpPr>
        <p:spPr>
          <a:xfrm rot="20231964">
            <a:off x="2578529" y="2561883"/>
            <a:ext cx="1204980" cy="25401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9B8"/>
          </a:solidFill>
          <a:ln>
            <a:solidFill>
              <a:srgbClr val="46AAC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31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7" grpId="0" animBg="1" advAuto="0"/>
      <p:bldP spid="10" grpId="0" animBg="1" advAuto="0"/>
      <p:bldP spid="13" grpId="0" animBg="1" advAuto="0"/>
      <p:bldP spid="14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 advAuto="0"/>
      <p:bldP spid="29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09520" y="274638"/>
            <a:ext cx="10971374" cy="7060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sz="3600" b="1" dirty="0" err="1">
                <a:solidFill>
                  <a:srgbClr val="002060"/>
                </a:solidFill>
                <a:latin typeface="Arial Narrow" pitchFamily="34" charset="0"/>
              </a:rPr>
              <a:t>Структура</a:t>
            </a:r>
            <a:r>
              <a:rPr sz="36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sz="3600" b="1" dirty="0" err="1">
                <a:solidFill>
                  <a:srgbClr val="002060"/>
                </a:solidFill>
                <a:latin typeface="Arial Narrow" pitchFamily="34" charset="0"/>
              </a:rPr>
              <a:t>системы</a:t>
            </a:r>
            <a:r>
              <a:rPr sz="36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sz="3600" b="1" dirty="0" err="1">
                <a:solidFill>
                  <a:srgbClr val="002060"/>
                </a:solidFill>
                <a:latin typeface="Arial Narrow" pitchFamily="34" charset="0"/>
              </a:rPr>
              <a:t>персонифицированного</a:t>
            </a:r>
            <a:r>
              <a:rPr sz="36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sz="3600" b="1" dirty="0" err="1">
                <a:solidFill>
                  <a:srgbClr val="002060"/>
                </a:solidFill>
                <a:latin typeface="Arial Narrow" pitchFamily="34" charset="0"/>
              </a:rPr>
              <a:t>финансирования</a:t>
            </a:r>
            <a:endParaRPr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5" name="Прямоугольник 3"/>
          <p:cNvGrpSpPr/>
          <p:nvPr/>
        </p:nvGrpSpPr>
        <p:grpSpPr>
          <a:xfrm>
            <a:off x="911305" y="906692"/>
            <a:ext cx="3455936" cy="1077216"/>
            <a:chOff x="0" y="-22987"/>
            <a:chExt cx="3455935" cy="1077214"/>
          </a:xfrm>
        </p:grpSpPr>
        <p:sp>
          <p:nvSpPr>
            <p:cNvPr id="6" name="Прямоугольник"/>
            <p:cNvSpPr/>
            <p:nvPr/>
          </p:nvSpPr>
          <p:spPr>
            <a:xfrm>
              <a:off x="0" y="83572"/>
              <a:ext cx="3455935" cy="864096"/>
            </a:xfrm>
            <a:prstGeom prst="rect">
              <a:avLst/>
            </a:prstGeom>
            <a:gradFill flip="none" rotWithShape="1"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" name="РМЦ-оператор персонифицированного финансирования"/>
            <p:cNvSpPr txBox="1"/>
            <p:nvPr/>
          </p:nvSpPr>
          <p:spPr>
            <a:xfrm>
              <a:off x="0" y="-22987"/>
              <a:ext cx="3455935" cy="1077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 b="1"/>
              </a:pPr>
              <a:r>
                <a:rPr dirty="0">
                  <a:latin typeface="Arial Narrow" pitchFamily="34" charset="0"/>
                </a:rPr>
                <a:t>РМЦ-</a:t>
              </a:r>
              <a:r>
                <a:rPr dirty="0" err="1">
                  <a:latin typeface="Arial Narrow" pitchFamily="34" charset="0"/>
                </a:rPr>
                <a:t>оператор</a:t>
              </a:r>
              <a:r>
                <a:rPr sz="2000" dirty="0">
                  <a:latin typeface="Arial Narrow" pitchFamily="34" charset="0"/>
                </a:rPr>
                <a:t> </a:t>
              </a:r>
              <a:r>
                <a:rPr sz="2000" dirty="0" err="1">
                  <a:latin typeface="Arial Narrow" pitchFamily="34" charset="0"/>
                </a:rPr>
                <a:t>персонифицированного</a:t>
              </a:r>
              <a:r>
                <a:rPr sz="2000" dirty="0">
                  <a:latin typeface="Arial Narrow" pitchFamily="34" charset="0"/>
                </a:rPr>
                <a:t> </a:t>
              </a:r>
              <a:r>
                <a:rPr sz="2000" dirty="0" err="1">
                  <a:latin typeface="Arial Narrow" pitchFamily="34" charset="0"/>
                </a:rPr>
                <a:t>финансирования</a:t>
              </a:r>
              <a:r>
                <a:rPr sz="2000" dirty="0">
                  <a:latin typeface="Arial Narrow" pitchFamily="34" charset="0"/>
                </a:rPr>
                <a:t> </a:t>
              </a:r>
            </a:p>
          </p:txBody>
        </p:sp>
      </p:grpSp>
      <p:grpSp>
        <p:nvGrpSpPr>
          <p:cNvPr id="8" name="Прямоугольник 4"/>
          <p:cNvGrpSpPr/>
          <p:nvPr/>
        </p:nvGrpSpPr>
        <p:grpSpPr>
          <a:xfrm>
            <a:off x="911304" y="5589239"/>
            <a:ext cx="3455937" cy="864098"/>
            <a:chOff x="-1" y="0"/>
            <a:chExt cx="3455936" cy="864096"/>
          </a:xfrm>
        </p:grpSpPr>
        <p:sp>
          <p:nvSpPr>
            <p:cNvPr id="9" name="Прямоугольник"/>
            <p:cNvSpPr/>
            <p:nvPr/>
          </p:nvSpPr>
          <p:spPr>
            <a:xfrm>
              <a:off x="-1" y="0"/>
              <a:ext cx="3455936" cy="86409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hueOff val="-206663"/>
                    <a:satOff val="29896"/>
                    <a:lumOff val="29240"/>
                  </a:schemeClr>
                </a:gs>
                <a:gs pos="35000">
                  <a:srgbClr val="D8C9EE"/>
                </a:gs>
                <a:gs pos="100000">
                  <a:schemeClr val="accent4">
                    <a:hueOff val="-242556"/>
                    <a:satOff val="32941"/>
                    <a:lumOff val="43328"/>
                  </a:schemeClr>
                </a:gs>
              </a:gsLst>
              <a:lin ang="16200000" scaled="0"/>
            </a:gradFill>
            <a:ln w="9525" cap="flat">
              <a:solidFill>
                <a:srgbClr val="7D60A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0" name="уполномоченные организации"/>
            <p:cNvSpPr txBox="1"/>
            <p:nvPr/>
          </p:nvSpPr>
          <p:spPr>
            <a:xfrm>
              <a:off x="-1" y="231993"/>
              <a:ext cx="3455936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/>
              </a:lvl1pPr>
            </a:lstStyle>
            <a:p>
              <a:r>
                <a:rPr dirty="0" err="1">
                  <a:latin typeface="Arial Narrow" pitchFamily="34" charset="0"/>
                </a:rPr>
                <a:t>уполномоченные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организации</a:t>
              </a:r>
              <a:endParaRPr dirty="0">
                <a:latin typeface="Arial Narrow" pitchFamily="34" charset="0"/>
              </a:endParaRPr>
            </a:p>
          </p:txBody>
        </p:sp>
      </p:grpSp>
      <p:grpSp>
        <p:nvGrpSpPr>
          <p:cNvPr id="11" name="Скругленный прямоугольник 5"/>
          <p:cNvGrpSpPr/>
          <p:nvPr/>
        </p:nvGrpSpPr>
        <p:grpSpPr>
          <a:xfrm>
            <a:off x="911305" y="2341265"/>
            <a:ext cx="2879946" cy="707884"/>
            <a:chOff x="0" y="-16122"/>
            <a:chExt cx="2879945" cy="707883"/>
          </a:xfrm>
        </p:grpSpPr>
        <p:sp>
          <p:nvSpPr>
            <p:cNvPr id="12" name="Закругленный прямоугольник"/>
            <p:cNvSpPr/>
            <p:nvPr/>
          </p:nvSpPr>
          <p:spPr>
            <a:xfrm>
              <a:off x="0" y="69"/>
              <a:ext cx="2879945" cy="67550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3" name="образовательные организации"/>
            <p:cNvSpPr txBox="1"/>
            <p:nvPr/>
          </p:nvSpPr>
          <p:spPr>
            <a:xfrm>
              <a:off x="32974" y="-16122"/>
              <a:ext cx="2813997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/>
              </a:lvl1pPr>
            </a:lstStyle>
            <a:p>
              <a:r>
                <a:rPr dirty="0" err="1">
                  <a:latin typeface="Arial Narrow" pitchFamily="34" charset="0"/>
                </a:rPr>
                <a:t>образовательные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организации</a:t>
              </a:r>
              <a:endParaRPr dirty="0">
                <a:latin typeface="Arial Narrow" pitchFamily="34" charset="0"/>
              </a:endParaRPr>
            </a:p>
          </p:txBody>
        </p:sp>
      </p:grpSp>
      <p:grpSp>
        <p:nvGrpSpPr>
          <p:cNvPr id="14" name="Скругленный прямоугольник 6"/>
          <p:cNvGrpSpPr/>
          <p:nvPr/>
        </p:nvGrpSpPr>
        <p:grpSpPr>
          <a:xfrm>
            <a:off x="4079245" y="2337926"/>
            <a:ext cx="2879947" cy="707884"/>
            <a:chOff x="0" y="-12852"/>
            <a:chExt cx="2879945" cy="707882"/>
          </a:xfrm>
        </p:grpSpPr>
        <p:sp>
          <p:nvSpPr>
            <p:cNvPr id="15" name="Закругленный прямоугольник"/>
            <p:cNvSpPr/>
            <p:nvPr/>
          </p:nvSpPr>
          <p:spPr>
            <a:xfrm>
              <a:off x="0" y="0"/>
              <a:ext cx="2879945" cy="68217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6" name="индивидуальные предприниматели"/>
            <p:cNvSpPr txBox="1"/>
            <p:nvPr/>
          </p:nvSpPr>
          <p:spPr>
            <a:xfrm>
              <a:off x="33300" y="-12852"/>
              <a:ext cx="2813345" cy="707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/>
              </a:lvl1pPr>
            </a:lstStyle>
            <a:p>
              <a:r>
                <a:rPr dirty="0" err="1">
                  <a:latin typeface="Arial Narrow" pitchFamily="34" charset="0"/>
                </a:rPr>
                <a:t>индивидуальные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предприниматели</a:t>
              </a:r>
              <a:endParaRPr dirty="0">
                <a:latin typeface="Arial Narrow" pitchFamily="34" charset="0"/>
              </a:endParaRPr>
            </a:p>
          </p:txBody>
        </p:sp>
      </p:grpSp>
      <p:grpSp>
        <p:nvGrpSpPr>
          <p:cNvPr id="17" name="Скругленный прямоугольник 7"/>
          <p:cNvGrpSpPr/>
          <p:nvPr/>
        </p:nvGrpSpPr>
        <p:grpSpPr>
          <a:xfrm>
            <a:off x="1653942" y="3042547"/>
            <a:ext cx="4415918" cy="707884"/>
            <a:chOff x="0" y="-16121"/>
            <a:chExt cx="4415917" cy="707883"/>
          </a:xfrm>
        </p:grpSpPr>
        <p:sp>
          <p:nvSpPr>
            <p:cNvPr id="18" name="Закругленный прямоугольник"/>
            <p:cNvSpPr/>
            <p:nvPr/>
          </p:nvSpPr>
          <p:spPr>
            <a:xfrm>
              <a:off x="0" y="94367"/>
              <a:ext cx="4415917" cy="4869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9" name="организации, осуществляющие обучение"/>
            <p:cNvSpPr txBox="1"/>
            <p:nvPr/>
          </p:nvSpPr>
          <p:spPr>
            <a:xfrm>
              <a:off x="23769" y="-16121"/>
              <a:ext cx="4368378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/>
              </a:lvl1pPr>
            </a:lstStyle>
            <a:p>
              <a:r>
                <a:rPr dirty="0" err="1">
                  <a:latin typeface="Arial Narrow" pitchFamily="34" charset="0"/>
                </a:rPr>
                <a:t>организации</a:t>
              </a:r>
              <a:r>
                <a:rPr dirty="0">
                  <a:latin typeface="Arial Narrow" pitchFamily="34" charset="0"/>
                </a:rPr>
                <a:t>, </a:t>
              </a:r>
              <a:r>
                <a:rPr dirty="0" err="1">
                  <a:latin typeface="Arial Narrow" pitchFamily="34" charset="0"/>
                </a:rPr>
                <a:t>осуществляющие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обучение</a:t>
              </a:r>
              <a:endParaRPr dirty="0">
                <a:latin typeface="Arial Narrow" pitchFamily="34" charset="0"/>
              </a:endParaRPr>
            </a:p>
          </p:txBody>
        </p:sp>
      </p:grpSp>
      <p:sp>
        <p:nvSpPr>
          <p:cNvPr id="20" name="Правая фигурная скобка 9"/>
          <p:cNvSpPr/>
          <p:nvPr/>
        </p:nvSpPr>
        <p:spPr>
          <a:xfrm>
            <a:off x="7055187" y="2410799"/>
            <a:ext cx="479993" cy="1244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311"/>
                  <a:pt x="10800" y="694"/>
                </a:cubicBezTo>
                <a:lnTo>
                  <a:pt x="10800" y="10106"/>
                </a:lnTo>
                <a:cubicBezTo>
                  <a:pt x="10800" y="10489"/>
                  <a:pt x="15635" y="10800"/>
                  <a:pt x="21600" y="10800"/>
                </a:cubicBezTo>
                <a:cubicBezTo>
                  <a:pt x="15635" y="10800"/>
                  <a:pt x="10800" y="11111"/>
                  <a:pt x="10800" y="11494"/>
                </a:cubicBezTo>
                <a:lnTo>
                  <a:pt x="10800" y="20906"/>
                </a:lnTo>
                <a:cubicBezTo>
                  <a:pt x="10800" y="21289"/>
                  <a:pt x="5965" y="21600"/>
                  <a:pt x="0" y="21600"/>
                </a:cubicBezTo>
              </a:path>
            </a:pathLst>
          </a:custGeom>
          <a:ln>
            <a:solidFill>
              <a:srgbClr val="4A7EBB"/>
            </a:solidFill>
          </a:ln>
        </p:spPr>
        <p:txBody>
          <a:bodyPr lIns="45719" rIns="45719" anchor="ctr"/>
          <a:lstStyle/>
          <a:p>
            <a:pPr algn="ctr">
              <a:defRPr sz="1600"/>
            </a:pPr>
            <a:endParaRPr/>
          </a:p>
        </p:txBody>
      </p:sp>
      <p:sp>
        <p:nvSpPr>
          <p:cNvPr id="21" name="TextBox 10"/>
          <p:cNvSpPr txBox="1"/>
          <p:nvPr/>
        </p:nvSpPr>
        <p:spPr>
          <a:xfrm>
            <a:off x="7727174" y="2813280"/>
            <a:ext cx="335993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dirty="0" err="1">
                <a:latin typeface="Arial Narrow" pitchFamily="34" charset="0"/>
              </a:rPr>
              <a:t>реестр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поставщиков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образовательных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услуг</a:t>
            </a:r>
            <a:endParaRPr dirty="0">
              <a:latin typeface="Arial Narrow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47230" y="1070115"/>
            <a:ext cx="691186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/>
            </a:pPr>
            <a:r>
              <a:rPr dirty="0" err="1">
                <a:latin typeface="Arial Narrow" pitchFamily="34" charset="0"/>
              </a:rPr>
              <a:t>Управление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системой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персонифицированного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финансирования</a:t>
            </a:r>
            <a:r>
              <a:rPr dirty="0">
                <a:latin typeface="Arial Narrow" pitchFamily="34" charset="0"/>
              </a:rPr>
              <a:t> (</a:t>
            </a:r>
            <a:r>
              <a:rPr dirty="0" err="1">
                <a:latin typeface="Arial Narrow" pitchFamily="34" charset="0"/>
              </a:rPr>
              <a:t>включение</a:t>
            </a:r>
            <a:r>
              <a:rPr dirty="0">
                <a:latin typeface="Arial Narrow" pitchFamily="34" charset="0"/>
              </a:rPr>
              <a:t> в </a:t>
            </a:r>
            <a:r>
              <a:rPr dirty="0" err="1">
                <a:latin typeface="Arial Narrow" pitchFamily="34" charset="0"/>
              </a:rPr>
              <a:t>систему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поставщиков</a:t>
            </a:r>
            <a:r>
              <a:rPr dirty="0">
                <a:latin typeface="Arial Narrow" pitchFamily="34" charset="0"/>
              </a:rPr>
              <a:t> и </a:t>
            </a:r>
            <a:r>
              <a:rPr dirty="0" err="1">
                <a:latin typeface="Arial Narrow" pitchFamily="34" charset="0"/>
              </a:rPr>
              <a:t>программ</a:t>
            </a:r>
            <a:r>
              <a:rPr dirty="0">
                <a:latin typeface="Arial Narrow" pitchFamily="34" charset="0"/>
              </a:rPr>
              <a:t>, </a:t>
            </a:r>
            <a:r>
              <a:rPr dirty="0" err="1">
                <a:latin typeface="Arial Narrow" pitchFamily="34" charset="0"/>
              </a:rPr>
              <a:t>контроль</a:t>
            </a:r>
            <a:r>
              <a:rPr dirty="0">
                <a:latin typeface="Arial Narrow" pitchFamily="34" charset="0"/>
              </a:rPr>
              <a:t>, </a:t>
            </a:r>
            <a:r>
              <a:rPr dirty="0" err="1">
                <a:latin typeface="Arial Narrow" pitchFamily="34" charset="0"/>
              </a:rPr>
              <a:t>независимая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оценка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качества</a:t>
            </a:r>
            <a:r>
              <a:rPr sz="1600" dirty="0">
                <a:latin typeface="Arial Narrow" pitchFamily="34" charset="0"/>
              </a:rPr>
              <a:t>)</a:t>
            </a:r>
          </a:p>
        </p:txBody>
      </p:sp>
      <p:sp>
        <p:nvSpPr>
          <p:cNvPr id="23" name="TextBox 12"/>
          <p:cNvSpPr txBox="1"/>
          <p:nvPr/>
        </p:nvSpPr>
        <p:spPr>
          <a:xfrm>
            <a:off x="4867235" y="5590437"/>
            <a:ext cx="691186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dirty="0" err="1">
                <a:latin typeface="Arial Narrow" pitchFamily="34" charset="0"/>
              </a:rPr>
              <a:t>Предоставление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сертификатов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дополнительного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образования</a:t>
            </a:r>
            <a:r>
              <a:rPr dirty="0">
                <a:latin typeface="Arial Narrow" pitchFamily="34" charset="0"/>
              </a:rPr>
              <a:t>, </a:t>
            </a:r>
            <a:r>
              <a:rPr dirty="0" err="1">
                <a:latin typeface="Arial Narrow" pitchFamily="34" charset="0"/>
              </a:rPr>
              <a:t>оплата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услуг</a:t>
            </a:r>
            <a:r>
              <a:rPr dirty="0">
                <a:latin typeface="Arial Narrow" pitchFamily="34" charset="0"/>
              </a:rPr>
              <a:t> (</a:t>
            </a:r>
            <a:r>
              <a:rPr dirty="0" err="1">
                <a:latin typeface="Arial Narrow" pitchFamily="34" charset="0"/>
              </a:rPr>
              <a:t>части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услуг</a:t>
            </a:r>
            <a:r>
              <a:rPr dirty="0">
                <a:latin typeface="Arial Narrow" pitchFamily="34" charset="0"/>
              </a:rPr>
              <a:t>) в </a:t>
            </a:r>
            <a:r>
              <a:rPr dirty="0" err="1">
                <a:latin typeface="Arial Narrow" pitchFamily="34" charset="0"/>
              </a:rPr>
              <a:t>рамках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договоров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об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обучении</a:t>
            </a:r>
            <a:endParaRPr dirty="0">
              <a:latin typeface="Arial Narrow" pitchFamily="34" charset="0"/>
            </a:endParaRPr>
          </a:p>
        </p:txBody>
      </p:sp>
      <p:sp>
        <p:nvSpPr>
          <p:cNvPr id="24" name="Двойные фигурные скобки 13"/>
          <p:cNvSpPr/>
          <p:nvPr/>
        </p:nvSpPr>
        <p:spPr>
          <a:xfrm rot="5400000">
            <a:off x="4379016" y="-1766853"/>
            <a:ext cx="3456382" cy="11111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6" y="21600"/>
                </a:moveTo>
                <a:cubicBezTo>
                  <a:pt x="700" y="21600"/>
                  <a:pt x="483" y="21533"/>
                  <a:pt x="483" y="21450"/>
                </a:cubicBezTo>
                <a:lnTo>
                  <a:pt x="483" y="10950"/>
                </a:lnTo>
                <a:cubicBezTo>
                  <a:pt x="483" y="10867"/>
                  <a:pt x="267" y="10800"/>
                  <a:pt x="0" y="10800"/>
                </a:cubicBezTo>
                <a:cubicBezTo>
                  <a:pt x="267" y="10800"/>
                  <a:pt x="483" y="10733"/>
                  <a:pt x="483" y="10650"/>
                </a:cubicBezTo>
                <a:lnTo>
                  <a:pt x="483" y="150"/>
                </a:lnTo>
                <a:cubicBezTo>
                  <a:pt x="483" y="67"/>
                  <a:pt x="700" y="0"/>
                  <a:pt x="966" y="0"/>
                </a:cubicBezTo>
                <a:moveTo>
                  <a:pt x="20634" y="0"/>
                </a:moveTo>
                <a:cubicBezTo>
                  <a:pt x="20900" y="0"/>
                  <a:pt x="21117" y="67"/>
                  <a:pt x="21117" y="150"/>
                </a:cubicBezTo>
                <a:lnTo>
                  <a:pt x="21117" y="10650"/>
                </a:lnTo>
                <a:cubicBezTo>
                  <a:pt x="21117" y="10733"/>
                  <a:pt x="21333" y="10800"/>
                  <a:pt x="21600" y="10800"/>
                </a:cubicBezTo>
                <a:cubicBezTo>
                  <a:pt x="21333" y="10800"/>
                  <a:pt x="21117" y="10867"/>
                  <a:pt x="21117" y="10950"/>
                </a:cubicBezTo>
                <a:lnTo>
                  <a:pt x="21117" y="21450"/>
                </a:lnTo>
                <a:cubicBezTo>
                  <a:pt x="21117" y="21533"/>
                  <a:pt x="20900" y="21600"/>
                  <a:pt x="20634" y="21600"/>
                </a:cubicBezTo>
              </a:path>
            </a:pathLst>
          </a:custGeom>
          <a:ln>
            <a:solidFill>
              <a:srgbClr val="4A7EBB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grpSp>
        <p:nvGrpSpPr>
          <p:cNvPr id="25" name="Скругленный прямоугольник 17"/>
          <p:cNvGrpSpPr/>
          <p:nvPr/>
        </p:nvGrpSpPr>
        <p:grpSpPr>
          <a:xfrm>
            <a:off x="1691289" y="4030663"/>
            <a:ext cx="4415919" cy="1323437"/>
            <a:chOff x="0" y="-31797"/>
            <a:chExt cx="4415917" cy="1323435"/>
          </a:xfrm>
        </p:grpSpPr>
        <p:sp>
          <p:nvSpPr>
            <p:cNvPr id="26" name="Закругленный прямоугольник"/>
            <p:cNvSpPr/>
            <p:nvPr/>
          </p:nvSpPr>
          <p:spPr>
            <a:xfrm>
              <a:off x="0" y="11001"/>
              <a:ext cx="4415917" cy="123783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6">
                    <a:hueOff val="-456778"/>
                    <a:satOff val="8290"/>
                    <a:lumOff val="24503"/>
                  </a:schemeClr>
                </a:gs>
                <a:gs pos="35000">
                  <a:srgbClr val="FFDECF"/>
                </a:gs>
                <a:gs pos="100000">
                  <a:schemeClr val="accent6">
                    <a:hueOff val="-556026"/>
                    <a:satOff val="8290"/>
                    <a:lumOff val="34267"/>
                  </a:schemeClr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27" name="образовательные программы, реализуемые поставщиками услуг, прошедшие процедуру добровольной сертификации"/>
            <p:cNvSpPr txBox="1"/>
            <p:nvPr/>
          </p:nvSpPr>
          <p:spPr>
            <a:xfrm>
              <a:off x="60425" y="-31797"/>
              <a:ext cx="4295066" cy="13234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/>
              </a:lvl1pPr>
            </a:lstStyle>
            <a:p>
              <a:r>
                <a:rPr dirty="0" err="1">
                  <a:latin typeface="Arial Narrow" pitchFamily="34" charset="0"/>
                </a:rPr>
                <a:t>образовательные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программы</a:t>
              </a:r>
              <a:r>
                <a:rPr dirty="0">
                  <a:latin typeface="Arial Narrow" pitchFamily="34" charset="0"/>
                </a:rPr>
                <a:t>, </a:t>
              </a:r>
              <a:r>
                <a:rPr dirty="0" err="1">
                  <a:latin typeface="Arial Narrow" pitchFamily="34" charset="0"/>
                </a:rPr>
                <a:t>реализуемые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поставщиками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услуг</a:t>
              </a:r>
              <a:r>
                <a:rPr dirty="0">
                  <a:latin typeface="Arial Narrow" pitchFamily="34" charset="0"/>
                </a:rPr>
                <a:t>, </a:t>
              </a:r>
              <a:r>
                <a:rPr dirty="0" err="1">
                  <a:latin typeface="Arial Narrow" pitchFamily="34" charset="0"/>
                </a:rPr>
                <a:t>прошедшие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процедуру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добровольной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сертификации</a:t>
              </a:r>
              <a:r>
                <a:rPr dirty="0">
                  <a:latin typeface="Arial Narrow" pitchFamily="34" charset="0"/>
                </a:rPr>
                <a:t> </a:t>
              </a:r>
            </a:p>
          </p:txBody>
        </p:sp>
      </p:grpSp>
      <p:sp>
        <p:nvSpPr>
          <p:cNvPr id="28" name="Правая фигурная скобка 18"/>
          <p:cNvSpPr/>
          <p:nvPr/>
        </p:nvSpPr>
        <p:spPr>
          <a:xfrm>
            <a:off x="7055187" y="4066983"/>
            <a:ext cx="479993" cy="1244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311"/>
                  <a:pt x="10800" y="694"/>
                </a:cubicBezTo>
                <a:lnTo>
                  <a:pt x="10800" y="10106"/>
                </a:lnTo>
                <a:cubicBezTo>
                  <a:pt x="10800" y="10489"/>
                  <a:pt x="15635" y="10800"/>
                  <a:pt x="21600" y="10800"/>
                </a:cubicBezTo>
                <a:cubicBezTo>
                  <a:pt x="15635" y="10800"/>
                  <a:pt x="10800" y="11111"/>
                  <a:pt x="10800" y="11494"/>
                </a:cubicBezTo>
                <a:lnTo>
                  <a:pt x="10800" y="20906"/>
                </a:lnTo>
                <a:cubicBezTo>
                  <a:pt x="10800" y="21289"/>
                  <a:pt x="5965" y="21600"/>
                  <a:pt x="0" y="21600"/>
                </a:cubicBezTo>
              </a:path>
            </a:pathLst>
          </a:custGeom>
          <a:ln>
            <a:solidFill>
              <a:srgbClr val="4A7EBB"/>
            </a:solidFill>
          </a:ln>
        </p:spPr>
        <p:txBody>
          <a:bodyPr lIns="45719" rIns="45719" anchor="ctr"/>
          <a:lstStyle/>
          <a:p>
            <a:pPr algn="ctr">
              <a:defRPr sz="1600"/>
            </a:pPr>
            <a:endParaRPr/>
          </a:p>
        </p:txBody>
      </p:sp>
      <p:sp>
        <p:nvSpPr>
          <p:cNvPr id="29" name="TextBox 19"/>
          <p:cNvSpPr txBox="1"/>
          <p:nvPr/>
        </p:nvSpPr>
        <p:spPr>
          <a:xfrm>
            <a:off x="7727174" y="4469465"/>
            <a:ext cx="335993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/>
            </a:lvl1pPr>
          </a:lstStyle>
          <a:p>
            <a:r>
              <a:rPr dirty="0" err="1">
                <a:latin typeface="Arial Narrow" pitchFamily="34" charset="0"/>
              </a:rPr>
              <a:t>реестр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образовательных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программ</a:t>
            </a:r>
            <a:endParaRPr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8" grpId="0" animBg="1" advAuto="0"/>
      <p:bldP spid="11" grpId="0" animBg="1" advAuto="0"/>
      <p:bldP spid="14" grpId="0" animBg="1" advAuto="0"/>
      <p:bldP spid="17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8" grpId="0" animBg="1" advAuto="0"/>
      <p:bldP spid="2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06574" y="433604"/>
            <a:ext cx="10971374" cy="706091"/>
          </a:xfrm>
          <a:prstGeom prst="rect">
            <a:avLst/>
          </a:prstGeom>
        </p:spPr>
        <p:txBody>
          <a:bodyPr>
            <a:noAutofit/>
          </a:bodyPr>
          <a:lstStyle>
            <a:lvl1pPr defTabSz="868680">
              <a:defRPr sz="2660"/>
            </a:lvl1pPr>
          </a:lstStyle>
          <a:p>
            <a:r>
              <a:rPr sz="3600" b="1" dirty="0" err="1">
                <a:solidFill>
                  <a:srgbClr val="002060"/>
                </a:solidFill>
                <a:latin typeface="Arial Narrow" pitchFamily="34" charset="0"/>
              </a:rPr>
              <a:t>порядки</a:t>
            </a:r>
            <a:r>
              <a:rPr sz="36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sz="3600" b="1" dirty="0" err="1">
                <a:solidFill>
                  <a:srgbClr val="002060"/>
                </a:solidFill>
                <a:latin typeface="Arial Narrow" pitchFamily="34" charset="0"/>
              </a:rPr>
              <a:t>допуска</a:t>
            </a:r>
            <a:r>
              <a:rPr sz="3600" b="1" dirty="0">
                <a:solidFill>
                  <a:srgbClr val="002060"/>
                </a:solidFill>
                <a:latin typeface="Arial Narrow" pitchFamily="34" charset="0"/>
              </a:rPr>
              <a:t> в </a:t>
            </a:r>
            <a:r>
              <a:rPr sz="3600" b="1" dirty="0" err="1">
                <a:solidFill>
                  <a:srgbClr val="002060"/>
                </a:solidFill>
                <a:latin typeface="Arial Narrow" pitchFamily="34" charset="0"/>
              </a:rPr>
              <a:t>систему</a:t>
            </a:r>
            <a:r>
              <a:rPr sz="36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sz="3600" b="1" dirty="0" err="1">
                <a:solidFill>
                  <a:srgbClr val="002060"/>
                </a:solidFill>
                <a:latin typeface="Arial Narrow" pitchFamily="34" charset="0"/>
              </a:rPr>
              <a:t>персонифицированного</a:t>
            </a:r>
            <a:r>
              <a:rPr sz="36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sz="3600" b="1" dirty="0" err="1">
                <a:solidFill>
                  <a:srgbClr val="002060"/>
                </a:solidFill>
                <a:latin typeface="Arial Narrow" pitchFamily="34" charset="0"/>
              </a:rPr>
              <a:t>финансирования</a:t>
            </a:r>
            <a:endParaRPr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5" name="Скругленный прямоугольник 4"/>
          <p:cNvGrpSpPr/>
          <p:nvPr/>
        </p:nvGrpSpPr>
        <p:grpSpPr>
          <a:xfrm>
            <a:off x="790568" y="1729749"/>
            <a:ext cx="2399954" cy="953041"/>
            <a:chOff x="0" y="0"/>
            <a:chExt cx="2399953" cy="953040"/>
          </a:xfrm>
        </p:grpSpPr>
        <p:sp>
          <p:nvSpPr>
            <p:cNvPr id="6" name="Закругленный прямоугольник"/>
            <p:cNvSpPr/>
            <p:nvPr/>
          </p:nvSpPr>
          <p:spPr>
            <a:xfrm>
              <a:off x="0" y="0"/>
              <a:ext cx="2399953" cy="95304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6">
                    <a:hueOff val="-456778"/>
                    <a:satOff val="8290"/>
                    <a:lumOff val="24503"/>
                  </a:schemeClr>
                </a:gs>
                <a:gs pos="35000">
                  <a:srgbClr val="FFDECF"/>
                </a:gs>
                <a:gs pos="100000">
                  <a:schemeClr val="accent6">
                    <a:hueOff val="-556026"/>
                    <a:satOff val="8290"/>
                    <a:lumOff val="34267"/>
                  </a:schemeClr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7" name="Поставщик образовательных услуг"/>
            <p:cNvSpPr txBox="1"/>
            <p:nvPr/>
          </p:nvSpPr>
          <p:spPr>
            <a:xfrm>
              <a:off x="46523" y="14856"/>
              <a:ext cx="2306907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rPr dirty="0" err="1">
                  <a:latin typeface="Arial Narrow" pitchFamily="34" charset="0"/>
                </a:rPr>
                <a:t>Поставщик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образовательных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услуг</a:t>
              </a:r>
              <a:r>
                <a:rPr dirty="0">
                  <a:latin typeface="Arial Narrow" pitchFamily="34" charset="0"/>
                </a:rPr>
                <a:t>  </a:t>
              </a:r>
            </a:p>
          </p:txBody>
        </p:sp>
      </p:grpSp>
      <p:sp>
        <p:nvSpPr>
          <p:cNvPr id="8" name="Стрелка вправо 5"/>
          <p:cNvSpPr/>
          <p:nvPr/>
        </p:nvSpPr>
        <p:spPr>
          <a:xfrm>
            <a:off x="3382517" y="1981777"/>
            <a:ext cx="863985" cy="43204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" name="Прямоугольник 6"/>
          <p:cNvGrpSpPr/>
          <p:nvPr/>
        </p:nvGrpSpPr>
        <p:grpSpPr>
          <a:xfrm>
            <a:off x="4438497" y="1477719"/>
            <a:ext cx="2783950" cy="1440163"/>
            <a:chOff x="-1" y="-1"/>
            <a:chExt cx="2783949" cy="1440162"/>
          </a:xfrm>
        </p:grpSpPr>
        <p:sp>
          <p:nvSpPr>
            <p:cNvPr id="10" name="Прямоугольник"/>
            <p:cNvSpPr/>
            <p:nvPr/>
          </p:nvSpPr>
          <p:spPr>
            <a:xfrm>
              <a:off x="-1" y="-1"/>
              <a:ext cx="2783949" cy="1440162"/>
            </a:xfrm>
            <a:prstGeom prst="rect">
              <a:avLst/>
            </a:prstGeom>
            <a:gradFill flip="none" rotWithShape="1"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11" name="обращение о включении в систему к оператору персонифицированного финансирования"/>
            <p:cNvSpPr txBox="1"/>
            <p:nvPr/>
          </p:nvSpPr>
          <p:spPr>
            <a:xfrm>
              <a:off x="-1" y="119916"/>
              <a:ext cx="2783949" cy="1200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rPr dirty="0" err="1">
                  <a:latin typeface="Arial Narrow" pitchFamily="34" charset="0"/>
                </a:rPr>
                <a:t>обращение</a:t>
              </a:r>
              <a:r>
                <a:rPr dirty="0">
                  <a:latin typeface="Arial Narrow" pitchFamily="34" charset="0"/>
                </a:rPr>
                <a:t> о </a:t>
              </a:r>
              <a:r>
                <a:rPr dirty="0" err="1">
                  <a:latin typeface="Arial Narrow" pitchFamily="34" charset="0"/>
                </a:rPr>
                <a:t>включении</a:t>
              </a:r>
              <a:r>
                <a:rPr dirty="0">
                  <a:latin typeface="Arial Narrow" pitchFamily="34" charset="0"/>
                </a:rPr>
                <a:t> в </a:t>
              </a:r>
              <a:r>
                <a:rPr dirty="0" err="1">
                  <a:latin typeface="Arial Narrow" pitchFamily="34" charset="0"/>
                </a:rPr>
                <a:t>систему</a:t>
              </a:r>
              <a:r>
                <a:rPr dirty="0">
                  <a:latin typeface="Arial Narrow" pitchFamily="34" charset="0"/>
                </a:rPr>
                <a:t> к </a:t>
              </a:r>
              <a:r>
                <a:rPr dirty="0" err="1">
                  <a:latin typeface="Arial Narrow" pitchFamily="34" charset="0"/>
                </a:rPr>
                <a:t>оператору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персонифицированного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финансирования</a:t>
              </a:r>
              <a:endParaRPr dirty="0">
                <a:latin typeface="Arial Narrow" pitchFamily="34" charset="0"/>
              </a:endParaRPr>
            </a:p>
          </p:txBody>
        </p:sp>
      </p:grpSp>
      <p:sp>
        <p:nvSpPr>
          <p:cNvPr id="12" name="Стрелка вправо 7"/>
          <p:cNvSpPr/>
          <p:nvPr/>
        </p:nvSpPr>
        <p:spPr>
          <a:xfrm>
            <a:off x="7414440" y="1990243"/>
            <a:ext cx="863985" cy="43204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" name="Скругленный прямоугольник 8"/>
          <p:cNvGrpSpPr/>
          <p:nvPr/>
        </p:nvGrpSpPr>
        <p:grpSpPr>
          <a:xfrm>
            <a:off x="8470421" y="1477720"/>
            <a:ext cx="2783949" cy="1440162"/>
            <a:chOff x="0" y="0"/>
            <a:chExt cx="2783947" cy="1440160"/>
          </a:xfrm>
        </p:grpSpPr>
        <p:sp>
          <p:nvSpPr>
            <p:cNvPr id="14" name="Закругленный прямоугольник"/>
            <p:cNvSpPr/>
            <p:nvPr/>
          </p:nvSpPr>
          <p:spPr>
            <a:xfrm>
              <a:off x="0" y="0"/>
              <a:ext cx="2783947" cy="144016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15" name="внесение поставщика в реестр поставщиков образовательных услуг"/>
            <p:cNvSpPr txBox="1"/>
            <p:nvPr/>
          </p:nvSpPr>
          <p:spPr>
            <a:xfrm>
              <a:off x="70303" y="258416"/>
              <a:ext cx="2643341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rPr dirty="0" err="1">
                  <a:latin typeface="Arial Narrow" pitchFamily="34" charset="0"/>
                </a:rPr>
                <a:t>внесение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поставщика</a:t>
              </a:r>
              <a:r>
                <a:rPr dirty="0">
                  <a:latin typeface="Arial Narrow" pitchFamily="34" charset="0"/>
                </a:rPr>
                <a:t> в </a:t>
              </a:r>
              <a:r>
                <a:rPr dirty="0" err="1">
                  <a:latin typeface="Arial Narrow" pitchFamily="34" charset="0"/>
                </a:rPr>
                <a:t>реестр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поставщиков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образовательных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услуг</a:t>
              </a:r>
              <a:endParaRPr dirty="0">
                <a:latin typeface="Arial Narrow" pitchFamily="34" charset="0"/>
              </a:endParaRPr>
            </a:p>
          </p:txBody>
        </p:sp>
      </p:grpSp>
      <p:sp>
        <p:nvSpPr>
          <p:cNvPr id="16" name="Стрелка вправо 10"/>
          <p:cNvSpPr/>
          <p:nvPr/>
        </p:nvSpPr>
        <p:spPr>
          <a:xfrm rot="5400000">
            <a:off x="9574363" y="3058375"/>
            <a:ext cx="576065" cy="57599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7" name="Прямоугольник 11"/>
          <p:cNvGrpSpPr/>
          <p:nvPr/>
        </p:nvGrpSpPr>
        <p:grpSpPr>
          <a:xfrm>
            <a:off x="8278425" y="3752362"/>
            <a:ext cx="3455936" cy="923328"/>
            <a:chOff x="0" y="117457"/>
            <a:chExt cx="3455935" cy="923327"/>
          </a:xfrm>
        </p:grpSpPr>
        <p:sp>
          <p:nvSpPr>
            <p:cNvPr id="18" name="Прямоугольник"/>
            <p:cNvSpPr/>
            <p:nvPr/>
          </p:nvSpPr>
          <p:spPr>
            <a:xfrm>
              <a:off x="0" y="147072"/>
              <a:ext cx="3455935" cy="86409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hueOff val="-206663"/>
                    <a:satOff val="29896"/>
                    <a:lumOff val="29240"/>
                  </a:schemeClr>
                </a:gs>
                <a:gs pos="35000">
                  <a:srgbClr val="D8C9EE"/>
                </a:gs>
                <a:gs pos="100000">
                  <a:schemeClr val="accent4">
                    <a:hueOff val="-242556"/>
                    <a:satOff val="32941"/>
                    <a:lumOff val="43328"/>
                  </a:schemeClr>
                </a:gs>
              </a:gsLst>
              <a:lin ang="16200000" scaled="0"/>
            </a:gradFill>
            <a:ln w="9525" cap="flat">
              <a:solidFill>
                <a:srgbClr val="7D60A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19" name="Уведомление уполномоченной организации о включении поставщика в реестр"/>
            <p:cNvSpPr txBox="1"/>
            <p:nvPr/>
          </p:nvSpPr>
          <p:spPr>
            <a:xfrm>
              <a:off x="0" y="117457"/>
              <a:ext cx="3455935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rPr dirty="0" err="1">
                  <a:latin typeface="Arial Narrow" pitchFamily="34" charset="0"/>
                </a:rPr>
                <a:t>Уведомление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уполномоченной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организации</a:t>
              </a:r>
              <a:r>
                <a:rPr dirty="0">
                  <a:latin typeface="Arial Narrow" pitchFamily="34" charset="0"/>
                </a:rPr>
                <a:t> о </a:t>
              </a:r>
              <a:r>
                <a:rPr dirty="0" err="1">
                  <a:latin typeface="Arial Narrow" pitchFamily="34" charset="0"/>
                </a:rPr>
                <a:t>включении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поставщика</a:t>
              </a:r>
              <a:r>
                <a:rPr dirty="0">
                  <a:latin typeface="Arial Narrow" pitchFamily="34" charset="0"/>
                </a:rPr>
                <a:t> в </a:t>
              </a:r>
              <a:r>
                <a:rPr dirty="0" err="1">
                  <a:latin typeface="Arial Narrow" pitchFamily="34" charset="0"/>
                </a:rPr>
                <a:t>реестр</a:t>
              </a:r>
              <a:endParaRPr dirty="0">
                <a:latin typeface="Arial Narrow" pitchFamily="34" charset="0"/>
              </a:endParaRPr>
            </a:p>
          </p:txBody>
        </p:sp>
      </p:grpSp>
      <p:sp>
        <p:nvSpPr>
          <p:cNvPr id="20" name="Стрелка вправо 12"/>
          <p:cNvSpPr/>
          <p:nvPr/>
        </p:nvSpPr>
        <p:spPr>
          <a:xfrm rot="2521285">
            <a:off x="2070141" y="2958922"/>
            <a:ext cx="1174133" cy="43204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Стрелка вправо 13"/>
          <p:cNvSpPr/>
          <p:nvPr/>
        </p:nvSpPr>
        <p:spPr>
          <a:xfrm rot="10800000">
            <a:off x="7014721" y="3998001"/>
            <a:ext cx="863985" cy="43204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2" name="Скругленный прямоугольник 14"/>
          <p:cNvGrpSpPr/>
          <p:nvPr/>
        </p:nvGrpSpPr>
        <p:grpSpPr>
          <a:xfrm>
            <a:off x="2998526" y="3558077"/>
            <a:ext cx="3766315" cy="1200327"/>
            <a:chOff x="0" y="-21042"/>
            <a:chExt cx="3766314" cy="1200325"/>
          </a:xfrm>
        </p:grpSpPr>
        <p:sp>
          <p:nvSpPr>
            <p:cNvPr id="23" name="Закругленный прямоугольник"/>
            <p:cNvSpPr/>
            <p:nvPr/>
          </p:nvSpPr>
          <p:spPr>
            <a:xfrm>
              <a:off x="0" y="55282"/>
              <a:ext cx="3766314" cy="104767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4">
                    <a:hueOff val="-206663"/>
                    <a:satOff val="29896"/>
                    <a:lumOff val="29240"/>
                  </a:schemeClr>
                </a:gs>
                <a:gs pos="35000">
                  <a:srgbClr val="D8C9EE"/>
                </a:gs>
                <a:gs pos="100000">
                  <a:schemeClr val="accent4">
                    <a:hueOff val="-242556"/>
                    <a:satOff val="32941"/>
                    <a:lumOff val="43328"/>
                  </a:schemeClr>
                </a:gs>
              </a:gsLst>
              <a:lin ang="16200000" scaled="0"/>
            </a:gradFill>
            <a:ln w="9525" cap="flat">
              <a:solidFill>
                <a:srgbClr val="7D60A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24" name="заключение договора об оплате образовательных услуг между поставщиком и уполномоченной организацией"/>
            <p:cNvSpPr txBox="1"/>
            <p:nvPr/>
          </p:nvSpPr>
          <p:spPr>
            <a:xfrm>
              <a:off x="51143" y="-21042"/>
              <a:ext cx="3664028" cy="1200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rPr dirty="0" err="1">
                  <a:latin typeface="Arial Narrow" pitchFamily="34" charset="0"/>
                </a:rPr>
                <a:t>заключение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договора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об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оплате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образовательных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услуг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между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поставщиком</a:t>
              </a:r>
              <a:r>
                <a:rPr dirty="0">
                  <a:latin typeface="Arial Narrow" pitchFamily="34" charset="0"/>
                </a:rPr>
                <a:t> и </a:t>
              </a:r>
              <a:r>
                <a:rPr dirty="0" err="1">
                  <a:latin typeface="Arial Narrow" pitchFamily="34" charset="0"/>
                </a:rPr>
                <a:t>уполномоченной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организацией</a:t>
              </a:r>
              <a:endParaRPr dirty="0">
                <a:latin typeface="Arial Narrow" pitchFamily="34" charset="0"/>
              </a:endParaRPr>
            </a:p>
          </p:txBody>
        </p:sp>
      </p:grpSp>
      <p:grpSp>
        <p:nvGrpSpPr>
          <p:cNvPr id="25" name="Скругленный прямоугольник 16"/>
          <p:cNvGrpSpPr/>
          <p:nvPr/>
        </p:nvGrpSpPr>
        <p:grpSpPr>
          <a:xfrm>
            <a:off x="497498" y="5366152"/>
            <a:ext cx="2207960" cy="953041"/>
            <a:chOff x="0" y="0"/>
            <a:chExt cx="2207958" cy="953040"/>
          </a:xfrm>
        </p:grpSpPr>
        <p:sp>
          <p:nvSpPr>
            <p:cNvPr id="26" name="Закругленный прямоугольник"/>
            <p:cNvSpPr/>
            <p:nvPr/>
          </p:nvSpPr>
          <p:spPr>
            <a:xfrm>
              <a:off x="0" y="0"/>
              <a:ext cx="2207958" cy="95304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6">
                    <a:hueOff val="-456778"/>
                    <a:satOff val="8290"/>
                    <a:lumOff val="24503"/>
                  </a:schemeClr>
                </a:gs>
                <a:gs pos="35000">
                  <a:srgbClr val="FFDECF"/>
                </a:gs>
                <a:gs pos="100000">
                  <a:schemeClr val="accent6">
                    <a:hueOff val="-556026"/>
                    <a:satOff val="8290"/>
                    <a:lumOff val="34267"/>
                  </a:schemeClr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27" name="Поставщик образовательных услуг"/>
            <p:cNvSpPr txBox="1"/>
            <p:nvPr/>
          </p:nvSpPr>
          <p:spPr>
            <a:xfrm>
              <a:off x="46523" y="14856"/>
              <a:ext cx="2114911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rPr dirty="0" err="1">
                  <a:latin typeface="Arial Narrow" pitchFamily="34" charset="0"/>
                </a:rPr>
                <a:t>Поставщик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образовательных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услуг</a:t>
              </a:r>
              <a:r>
                <a:rPr dirty="0">
                  <a:latin typeface="Arial Narrow" pitchFamily="34" charset="0"/>
                </a:rPr>
                <a:t>  </a:t>
              </a:r>
            </a:p>
          </p:txBody>
        </p:sp>
      </p:grpSp>
      <p:sp>
        <p:nvSpPr>
          <p:cNvPr id="28" name="Стрелка вправо 17"/>
          <p:cNvSpPr/>
          <p:nvPr/>
        </p:nvSpPr>
        <p:spPr>
          <a:xfrm>
            <a:off x="2758528" y="5626648"/>
            <a:ext cx="863985" cy="43204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9" name="Прямоугольник 18"/>
          <p:cNvGrpSpPr/>
          <p:nvPr/>
        </p:nvGrpSpPr>
        <p:grpSpPr>
          <a:xfrm>
            <a:off x="3814510" y="5042117"/>
            <a:ext cx="3311937" cy="1584178"/>
            <a:chOff x="0" y="187082"/>
            <a:chExt cx="3311936" cy="1584176"/>
          </a:xfrm>
        </p:grpSpPr>
        <p:sp>
          <p:nvSpPr>
            <p:cNvPr id="30" name="Прямоугольник"/>
            <p:cNvSpPr/>
            <p:nvPr/>
          </p:nvSpPr>
          <p:spPr>
            <a:xfrm>
              <a:off x="0" y="187082"/>
              <a:ext cx="3311936" cy="1584176"/>
            </a:xfrm>
            <a:prstGeom prst="rect">
              <a:avLst/>
            </a:prstGeom>
            <a:gradFill flip="none" rotWithShape="1"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31" name="направление образовательной программы оператору персонифицированного финансирования на добровольную сертификацию"/>
            <p:cNvSpPr txBox="1"/>
            <p:nvPr/>
          </p:nvSpPr>
          <p:spPr>
            <a:xfrm>
              <a:off x="0" y="240509"/>
              <a:ext cx="3311936" cy="1477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rPr dirty="0" err="1">
                  <a:latin typeface="Arial Narrow" pitchFamily="34" charset="0"/>
                </a:rPr>
                <a:t>направление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образовательной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программы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оператору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персонифицированного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финансирования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на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добровольную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сертификацию</a:t>
              </a:r>
              <a:endParaRPr dirty="0">
                <a:latin typeface="Arial Narrow" pitchFamily="34" charset="0"/>
              </a:endParaRPr>
            </a:p>
          </p:txBody>
        </p:sp>
      </p:grpSp>
      <p:sp>
        <p:nvSpPr>
          <p:cNvPr id="32" name="Стрелка вправо 19"/>
          <p:cNvSpPr/>
          <p:nvPr/>
        </p:nvSpPr>
        <p:spPr>
          <a:xfrm>
            <a:off x="7126446" y="5626648"/>
            <a:ext cx="863985" cy="43204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3" name="Скругленный прямоугольник 20"/>
          <p:cNvGrpSpPr/>
          <p:nvPr/>
        </p:nvGrpSpPr>
        <p:grpSpPr>
          <a:xfrm>
            <a:off x="8182427" y="5095544"/>
            <a:ext cx="3071943" cy="1477325"/>
            <a:chOff x="0" y="-18581"/>
            <a:chExt cx="3071941" cy="1477323"/>
          </a:xfrm>
        </p:grpSpPr>
        <p:sp>
          <p:nvSpPr>
            <p:cNvPr id="34" name="Закругленный прямоугольник"/>
            <p:cNvSpPr/>
            <p:nvPr/>
          </p:nvSpPr>
          <p:spPr>
            <a:xfrm>
              <a:off x="0" y="0"/>
              <a:ext cx="3071941" cy="144016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35" name="внесение программы в реестр образовательных программ; определение нормативной стоимости программы"/>
            <p:cNvSpPr txBox="1"/>
            <p:nvPr/>
          </p:nvSpPr>
          <p:spPr>
            <a:xfrm>
              <a:off x="70302" y="-18581"/>
              <a:ext cx="2931337" cy="1477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rPr dirty="0" err="1">
                  <a:latin typeface="Arial Narrow" pitchFamily="34" charset="0"/>
                </a:rPr>
                <a:t>внесение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программы</a:t>
              </a:r>
              <a:r>
                <a:rPr dirty="0">
                  <a:latin typeface="Arial Narrow" pitchFamily="34" charset="0"/>
                </a:rPr>
                <a:t> в </a:t>
              </a:r>
              <a:r>
                <a:rPr dirty="0" err="1">
                  <a:latin typeface="Arial Narrow" pitchFamily="34" charset="0"/>
                </a:rPr>
                <a:t>реестр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образовательных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программ</a:t>
              </a:r>
              <a:r>
                <a:rPr dirty="0">
                  <a:latin typeface="Arial Narrow" pitchFamily="34" charset="0"/>
                </a:rPr>
                <a:t>; </a:t>
              </a:r>
              <a:r>
                <a:rPr dirty="0" err="1">
                  <a:latin typeface="Arial Narrow" pitchFamily="34" charset="0"/>
                </a:rPr>
                <a:t>определение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нормативной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стоимости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программы</a:t>
              </a:r>
              <a:endParaRPr dirty="0">
                <a:latin typeface="Arial Narrow" pitchFamily="34" charset="0"/>
              </a:endParaRPr>
            </a:p>
          </p:txBody>
        </p:sp>
      </p:grpSp>
      <p:sp>
        <p:nvSpPr>
          <p:cNvPr id="37" name="Стрелка вправо 10"/>
          <p:cNvSpPr/>
          <p:nvPr/>
        </p:nvSpPr>
        <p:spPr>
          <a:xfrm rot="5400000">
            <a:off x="7088826" y="4591129"/>
            <a:ext cx="1003769" cy="57599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8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8" grpId="0" animBg="1" advAuto="0"/>
      <p:bldP spid="9" grpId="0" animBg="1" advAuto="0"/>
      <p:bldP spid="12" grpId="0" animBg="1" advAuto="0"/>
      <p:bldP spid="13" grpId="0" animBg="1" advAuto="0"/>
      <p:bldP spid="16" grpId="0" animBg="1" advAuto="0"/>
      <p:bldP spid="17" grpId="0" animBg="1" advAuto="0"/>
      <p:bldP spid="20" grpId="0" animBg="1" advAuto="0"/>
      <p:bldP spid="21" grpId="0" animBg="1" advAuto="0"/>
      <p:bldP spid="22" grpId="0" animBg="1" advAuto="0"/>
      <p:bldP spid="25" grpId="0" animBg="1" advAuto="0"/>
      <p:bldP spid="28" grpId="0" animBg="1" advAuto="0"/>
      <p:bldP spid="29" grpId="0" animBg="1" advAuto="0"/>
      <p:bldP spid="32" grpId="0" animBg="1" advAuto="0"/>
      <p:bldP spid="33" grpId="0" animBg="1" advAuto="0"/>
      <p:bldP spid="3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09520" y="845839"/>
            <a:ext cx="10971374" cy="1143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17375E"/>
                </a:solidFill>
              </a:defRPr>
            </a:lvl1pPr>
          </a:lstStyle>
          <a:p>
            <a:pPr algn="l"/>
            <a:r>
              <a:rPr sz="4000" dirty="0" err="1">
                <a:latin typeface="Arial Narrow" pitchFamily="34" charset="0"/>
              </a:rPr>
              <a:t>Модель</a:t>
            </a:r>
            <a:r>
              <a:rPr sz="4000" dirty="0">
                <a:latin typeface="Arial Narrow" pitchFamily="34" charset="0"/>
              </a:rPr>
              <a:t> </a:t>
            </a:r>
            <a:r>
              <a:rPr sz="4000" dirty="0" err="1">
                <a:latin typeface="Arial Narrow" pitchFamily="34" charset="0"/>
              </a:rPr>
              <a:t>управления</a:t>
            </a:r>
            <a:r>
              <a:rPr sz="4000" dirty="0">
                <a:latin typeface="Arial Narrow" pitchFamily="34" charset="0"/>
              </a:rPr>
              <a:t> </a:t>
            </a:r>
            <a:r>
              <a:rPr sz="4000" dirty="0" err="1">
                <a:latin typeface="Arial Narrow" pitchFamily="34" charset="0"/>
              </a:rPr>
              <a:t>системой</a:t>
            </a:r>
            <a:r>
              <a:rPr sz="4000" dirty="0">
                <a:latin typeface="Arial Narrow" pitchFamily="34" charset="0"/>
              </a:rPr>
              <a:t> </a:t>
            </a:r>
            <a:r>
              <a:rPr sz="4000" dirty="0" err="1">
                <a:latin typeface="Arial Narrow" pitchFamily="34" charset="0"/>
              </a:rPr>
              <a:t>персонифицированного</a:t>
            </a:r>
            <a:r>
              <a:rPr sz="4000" dirty="0">
                <a:latin typeface="Arial Narrow" pitchFamily="34" charset="0"/>
              </a:rPr>
              <a:t> </a:t>
            </a:r>
            <a:r>
              <a:rPr sz="4000" dirty="0" err="1">
                <a:latin typeface="Arial Narrow" pitchFamily="34" charset="0"/>
              </a:rPr>
              <a:t>финансирования</a:t>
            </a:r>
            <a:endParaRPr sz="4000" dirty="0">
              <a:latin typeface="Arial Narrow" pitchFamily="34" charset="0"/>
            </a:endParaRPr>
          </a:p>
        </p:txBody>
      </p:sp>
      <p:grpSp>
        <p:nvGrpSpPr>
          <p:cNvPr id="5" name="Скругленный прямоугольник 3"/>
          <p:cNvGrpSpPr/>
          <p:nvPr/>
        </p:nvGrpSpPr>
        <p:grpSpPr>
          <a:xfrm>
            <a:off x="190550" y="2126380"/>
            <a:ext cx="3168352" cy="1200327"/>
            <a:chOff x="0" y="-51465"/>
            <a:chExt cx="2207959" cy="1055970"/>
          </a:xfrm>
        </p:grpSpPr>
        <p:sp>
          <p:nvSpPr>
            <p:cNvPr id="6" name="Закругленный прямоугольник"/>
            <p:cNvSpPr/>
            <p:nvPr/>
          </p:nvSpPr>
          <p:spPr>
            <a:xfrm>
              <a:off x="0" y="0"/>
              <a:ext cx="2207959" cy="95304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6">
                    <a:hueOff val="-456778"/>
                    <a:satOff val="8290"/>
                    <a:lumOff val="24503"/>
                  </a:schemeClr>
                </a:gs>
                <a:gs pos="35000">
                  <a:srgbClr val="FFDECF"/>
                </a:gs>
                <a:gs pos="100000">
                  <a:schemeClr val="accent6">
                    <a:hueOff val="-556026"/>
                    <a:satOff val="8290"/>
                    <a:lumOff val="34267"/>
                  </a:schemeClr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7" name="поставщик образовательных услуг"/>
            <p:cNvSpPr txBox="1"/>
            <p:nvPr/>
          </p:nvSpPr>
          <p:spPr>
            <a:xfrm>
              <a:off x="46523" y="-51465"/>
              <a:ext cx="2114912" cy="10559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rPr lang="ru-RU" sz="2400" dirty="0" err="1" smtClean="0"/>
                <a:t>П</a:t>
              </a:r>
              <a:r>
                <a:rPr sz="2400" dirty="0" err="1" smtClean="0"/>
                <a:t>оставщик</a:t>
              </a:r>
              <a:r>
                <a:rPr sz="2400" dirty="0" smtClean="0"/>
                <a:t> </a:t>
              </a:r>
              <a:r>
                <a:rPr sz="2400" dirty="0" err="1"/>
                <a:t>образовательных</a:t>
              </a:r>
              <a:r>
                <a:rPr sz="2400" dirty="0"/>
                <a:t> </a:t>
              </a:r>
              <a:r>
                <a:rPr sz="2400" dirty="0" err="1"/>
                <a:t>услуг</a:t>
              </a:r>
              <a:r>
                <a:rPr sz="2400" dirty="0"/>
                <a:t>  </a:t>
              </a:r>
            </a:p>
          </p:txBody>
        </p:sp>
      </p:grpSp>
      <p:sp>
        <p:nvSpPr>
          <p:cNvPr id="8" name="Стрелка вправо 4"/>
          <p:cNvSpPr/>
          <p:nvPr/>
        </p:nvSpPr>
        <p:spPr>
          <a:xfrm>
            <a:off x="3503029" y="2428472"/>
            <a:ext cx="575953" cy="43204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" name="Скругленный прямоугольник 5"/>
          <p:cNvGrpSpPr/>
          <p:nvPr/>
        </p:nvGrpSpPr>
        <p:grpSpPr>
          <a:xfrm>
            <a:off x="4150990" y="1881185"/>
            <a:ext cx="4125772" cy="1350481"/>
            <a:chOff x="0" y="-63367"/>
            <a:chExt cx="2207959" cy="1200326"/>
          </a:xfrm>
        </p:grpSpPr>
        <p:sp>
          <p:nvSpPr>
            <p:cNvPr id="10" name="Закругленный прямоугольник"/>
            <p:cNvSpPr/>
            <p:nvPr/>
          </p:nvSpPr>
          <p:spPr>
            <a:xfrm>
              <a:off x="0" y="0"/>
              <a:ext cx="2207959" cy="113695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6">
                    <a:hueOff val="-456778"/>
                    <a:satOff val="8290"/>
                    <a:lumOff val="24503"/>
                  </a:schemeClr>
                </a:gs>
                <a:gs pos="35000">
                  <a:srgbClr val="FFDECF"/>
                </a:gs>
                <a:gs pos="100000">
                  <a:schemeClr val="accent6">
                    <a:hueOff val="-556026"/>
                    <a:satOff val="8290"/>
                    <a:lumOff val="34267"/>
                  </a:schemeClr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1" name="реализация образовательной программы"/>
            <p:cNvSpPr txBox="1"/>
            <p:nvPr/>
          </p:nvSpPr>
          <p:spPr>
            <a:xfrm>
              <a:off x="0" y="-63367"/>
              <a:ext cx="2096954" cy="1200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rPr sz="2400" dirty="0" err="1"/>
                <a:t>реализация</a:t>
              </a:r>
              <a:r>
                <a:rPr sz="2400" dirty="0"/>
                <a:t> </a:t>
              </a:r>
              <a:r>
                <a:rPr sz="2400" dirty="0" err="1"/>
                <a:t>образовательной</a:t>
              </a:r>
              <a:r>
                <a:rPr sz="2400" dirty="0"/>
                <a:t> </a:t>
              </a:r>
              <a:r>
                <a:rPr sz="2400" dirty="0" err="1"/>
                <a:t>программы</a:t>
              </a:r>
              <a:endParaRPr sz="2400" dirty="0"/>
            </a:p>
          </p:txBody>
        </p:sp>
      </p:grpSp>
      <p:sp>
        <p:nvSpPr>
          <p:cNvPr id="12" name="Стрелка вправо 6"/>
          <p:cNvSpPr/>
          <p:nvPr/>
        </p:nvSpPr>
        <p:spPr>
          <a:xfrm rot="5400000">
            <a:off x="4675464" y="3120757"/>
            <a:ext cx="247536" cy="57599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" name="Прямоугольник 7"/>
          <p:cNvGrpSpPr/>
          <p:nvPr/>
        </p:nvGrpSpPr>
        <p:grpSpPr>
          <a:xfrm>
            <a:off x="2063282" y="3626906"/>
            <a:ext cx="5567896" cy="2499036"/>
            <a:chOff x="0" y="0"/>
            <a:chExt cx="5567894" cy="2499035"/>
          </a:xfrm>
        </p:grpSpPr>
        <p:sp>
          <p:nvSpPr>
            <p:cNvPr id="14" name="Прямоугольник"/>
            <p:cNvSpPr/>
            <p:nvPr/>
          </p:nvSpPr>
          <p:spPr>
            <a:xfrm>
              <a:off x="-1" y="-1"/>
              <a:ext cx="5567896" cy="249903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hueOff val="263624"/>
                    <a:satOff val="55948"/>
                    <a:lumOff val="27907"/>
                  </a:schemeClr>
                </a:gs>
                <a:gs pos="35000">
                  <a:srgbClr val="E4FDBF"/>
                </a:gs>
                <a:gs pos="100000">
                  <a:schemeClr val="accent3">
                    <a:hueOff val="321486"/>
                    <a:satOff val="58119"/>
                    <a:lumOff val="40966"/>
                  </a:schemeClr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15" name="Оценка образовательной программы"/>
            <p:cNvSpPr txBox="1"/>
            <p:nvPr/>
          </p:nvSpPr>
          <p:spPr>
            <a:xfrm>
              <a:off x="-1" y="1102197"/>
              <a:ext cx="5567896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/>
              </a:lvl1pPr>
            </a:lstStyle>
            <a:p>
              <a:r>
                <a:t>Оценка образовательной программы</a:t>
              </a:r>
            </a:p>
          </p:txBody>
        </p:sp>
      </p:grpSp>
      <p:grpSp>
        <p:nvGrpSpPr>
          <p:cNvPr id="16" name="Прямоугольник 8"/>
          <p:cNvGrpSpPr/>
          <p:nvPr/>
        </p:nvGrpSpPr>
        <p:grpSpPr>
          <a:xfrm>
            <a:off x="1774725" y="3586315"/>
            <a:ext cx="3076165" cy="1323437"/>
            <a:chOff x="-1" y="-40591"/>
            <a:chExt cx="2787607" cy="1323436"/>
          </a:xfrm>
        </p:grpSpPr>
        <p:sp>
          <p:nvSpPr>
            <p:cNvPr id="17" name="Прямоугольник"/>
            <p:cNvSpPr/>
            <p:nvPr/>
          </p:nvSpPr>
          <p:spPr>
            <a:xfrm>
              <a:off x="-1" y="-1"/>
              <a:ext cx="2783949" cy="124225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18" name="соблюдение правил системы персонифицированного финансирования"/>
            <p:cNvSpPr txBox="1"/>
            <p:nvPr/>
          </p:nvSpPr>
          <p:spPr>
            <a:xfrm>
              <a:off x="3657" y="-40591"/>
              <a:ext cx="2783949" cy="1323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rPr sz="2000" dirty="0" err="1"/>
                <a:t>соблюдение</a:t>
              </a:r>
              <a:r>
                <a:rPr sz="2000" dirty="0"/>
                <a:t> </a:t>
              </a:r>
              <a:r>
                <a:rPr sz="2000" dirty="0" err="1"/>
                <a:t>правил</a:t>
              </a:r>
              <a:r>
                <a:rPr sz="2000" dirty="0"/>
                <a:t> </a:t>
              </a:r>
              <a:r>
                <a:rPr sz="2000" dirty="0" err="1"/>
                <a:t>системы</a:t>
              </a:r>
              <a:r>
                <a:rPr sz="2000" dirty="0"/>
                <a:t> </a:t>
              </a:r>
              <a:r>
                <a:rPr sz="2000" dirty="0" err="1"/>
                <a:t>персонифицированного</a:t>
              </a:r>
              <a:r>
                <a:rPr sz="2000" dirty="0"/>
                <a:t> </a:t>
              </a:r>
              <a:r>
                <a:rPr sz="2000" dirty="0" err="1"/>
                <a:t>финансирования</a:t>
              </a:r>
              <a:endParaRPr sz="2000" dirty="0"/>
            </a:p>
          </p:txBody>
        </p:sp>
      </p:grpSp>
      <p:grpSp>
        <p:nvGrpSpPr>
          <p:cNvPr id="19" name="Прямоугольник 12"/>
          <p:cNvGrpSpPr/>
          <p:nvPr/>
        </p:nvGrpSpPr>
        <p:grpSpPr>
          <a:xfrm>
            <a:off x="4848416" y="3626905"/>
            <a:ext cx="2783951" cy="1242257"/>
            <a:chOff x="-1" y="-1"/>
            <a:chExt cx="2783949" cy="1242256"/>
          </a:xfrm>
        </p:grpSpPr>
        <p:sp>
          <p:nvSpPr>
            <p:cNvPr id="20" name="Прямоугольник"/>
            <p:cNvSpPr/>
            <p:nvPr/>
          </p:nvSpPr>
          <p:spPr>
            <a:xfrm>
              <a:off x="-1" y="-1"/>
              <a:ext cx="2783949" cy="124225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21" name="выполнение условий договора об обучении"/>
            <p:cNvSpPr txBox="1"/>
            <p:nvPr/>
          </p:nvSpPr>
          <p:spPr>
            <a:xfrm>
              <a:off x="-1" y="267186"/>
              <a:ext cx="2783949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/>
              </a:lvl1pPr>
            </a:lstStyle>
            <a:p>
              <a:r>
                <a:rPr dirty="0" err="1"/>
                <a:t>выполнение</a:t>
              </a:r>
              <a:r>
                <a:rPr dirty="0"/>
                <a:t> </a:t>
              </a:r>
              <a:r>
                <a:rPr dirty="0" err="1"/>
                <a:t>условий</a:t>
              </a:r>
              <a:r>
                <a:rPr dirty="0"/>
                <a:t> </a:t>
              </a:r>
              <a:r>
                <a:rPr dirty="0" err="1"/>
                <a:t>договора</a:t>
              </a:r>
              <a:r>
                <a:rPr dirty="0"/>
                <a:t> </a:t>
              </a:r>
              <a:r>
                <a:rPr dirty="0" err="1"/>
                <a:t>об</a:t>
              </a:r>
              <a:r>
                <a:rPr dirty="0"/>
                <a:t> </a:t>
              </a:r>
              <a:r>
                <a:rPr dirty="0" err="1"/>
                <a:t>обучении</a:t>
              </a:r>
              <a:endParaRPr dirty="0"/>
            </a:p>
          </p:txBody>
        </p:sp>
      </p:grpSp>
      <p:grpSp>
        <p:nvGrpSpPr>
          <p:cNvPr id="22" name="Прямоугольник 13"/>
          <p:cNvGrpSpPr/>
          <p:nvPr/>
        </p:nvGrpSpPr>
        <p:grpSpPr>
          <a:xfrm>
            <a:off x="1778762" y="4828569"/>
            <a:ext cx="3069658" cy="1323437"/>
            <a:chOff x="-1" y="-40591"/>
            <a:chExt cx="2783949" cy="1323436"/>
          </a:xfrm>
        </p:grpSpPr>
        <p:sp>
          <p:nvSpPr>
            <p:cNvPr id="23" name="Прямоугольник"/>
            <p:cNvSpPr/>
            <p:nvPr/>
          </p:nvSpPr>
          <p:spPr>
            <a:xfrm>
              <a:off x="-1" y="-1"/>
              <a:ext cx="2783949" cy="124225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24" name="независимая оценка (рейтинг) образовательной программы"/>
            <p:cNvSpPr txBox="1"/>
            <p:nvPr/>
          </p:nvSpPr>
          <p:spPr>
            <a:xfrm>
              <a:off x="-1" y="-40591"/>
              <a:ext cx="2783949" cy="1323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rPr sz="2000" dirty="0" err="1"/>
                <a:t>независимая</a:t>
              </a:r>
              <a:r>
                <a:rPr sz="2000" dirty="0"/>
                <a:t> </a:t>
              </a:r>
              <a:r>
                <a:rPr sz="2000" dirty="0" err="1"/>
                <a:t>оценка</a:t>
              </a:r>
              <a:r>
                <a:rPr sz="2000" dirty="0"/>
                <a:t> (</a:t>
              </a:r>
              <a:r>
                <a:rPr sz="2000" dirty="0" err="1"/>
                <a:t>рейтинг</a:t>
              </a:r>
              <a:r>
                <a:rPr sz="2000" dirty="0"/>
                <a:t>) </a:t>
              </a:r>
              <a:r>
                <a:rPr sz="2000" dirty="0" err="1"/>
                <a:t>образовательной</a:t>
              </a:r>
              <a:r>
                <a:rPr sz="2000" dirty="0"/>
                <a:t> </a:t>
              </a:r>
              <a:r>
                <a:rPr sz="2000" dirty="0" err="1"/>
                <a:t>программы</a:t>
              </a:r>
              <a:endParaRPr sz="2000" dirty="0"/>
            </a:p>
          </p:txBody>
        </p:sp>
      </p:grpSp>
      <p:grpSp>
        <p:nvGrpSpPr>
          <p:cNvPr id="25" name="Прямоугольник 14"/>
          <p:cNvGrpSpPr/>
          <p:nvPr/>
        </p:nvGrpSpPr>
        <p:grpSpPr>
          <a:xfrm>
            <a:off x="4847229" y="4869159"/>
            <a:ext cx="2783951" cy="1242257"/>
            <a:chOff x="-1" y="-1"/>
            <a:chExt cx="2783949" cy="1242256"/>
          </a:xfrm>
        </p:grpSpPr>
        <p:sp>
          <p:nvSpPr>
            <p:cNvPr id="26" name="Прямоугольник"/>
            <p:cNvSpPr/>
            <p:nvPr/>
          </p:nvSpPr>
          <p:spPr>
            <a:xfrm>
              <a:off x="-1" y="-1"/>
              <a:ext cx="2783949" cy="124225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27" name="востребованность образовательной программы"/>
            <p:cNvSpPr txBox="1"/>
            <p:nvPr/>
          </p:nvSpPr>
          <p:spPr>
            <a:xfrm>
              <a:off x="-1" y="113297"/>
              <a:ext cx="2783949" cy="1015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rPr sz="2000" dirty="0" err="1"/>
                <a:t>востребованность</a:t>
              </a:r>
              <a:r>
                <a:rPr sz="2000" dirty="0"/>
                <a:t> </a:t>
              </a:r>
              <a:r>
                <a:rPr sz="2000" dirty="0" err="1"/>
                <a:t>образовательной</a:t>
              </a:r>
              <a:r>
                <a:rPr sz="2000" dirty="0"/>
                <a:t> </a:t>
              </a:r>
              <a:r>
                <a:rPr sz="2000" dirty="0" err="1"/>
                <a:t>программы</a:t>
              </a:r>
              <a:endParaRPr sz="2000" dirty="0"/>
            </a:p>
          </p:txBody>
        </p:sp>
      </p:grpSp>
      <p:sp>
        <p:nvSpPr>
          <p:cNvPr id="28" name="Стрелка вправо 15"/>
          <p:cNvSpPr/>
          <p:nvPr/>
        </p:nvSpPr>
        <p:spPr>
          <a:xfrm>
            <a:off x="7631179" y="4457950"/>
            <a:ext cx="863985" cy="4320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558ED5"/>
                </a:solidFill>
              </a:defRPr>
            </a:pPr>
            <a:endParaRPr/>
          </a:p>
        </p:txBody>
      </p:sp>
      <p:grpSp>
        <p:nvGrpSpPr>
          <p:cNvPr id="29" name="Прямоугольник 16"/>
          <p:cNvGrpSpPr/>
          <p:nvPr/>
        </p:nvGrpSpPr>
        <p:grpSpPr>
          <a:xfrm>
            <a:off x="8903370" y="3208429"/>
            <a:ext cx="2885530" cy="2499036"/>
            <a:chOff x="0" y="0"/>
            <a:chExt cx="2885528" cy="2499035"/>
          </a:xfrm>
        </p:grpSpPr>
        <p:sp>
          <p:nvSpPr>
            <p:cNvPr id="30" name="Прямоугольник"/>
            <p:cNvSpPr/>
            <p:nvPr/>
          </p:nvSpPr>
          <p:spPr>
            <a:xfrm>
              <a:off x="-1" y="-1"/>
              <a:ext cx="2885530" cy="249903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31" name="пересмотр параметров системы персонифицированного финансирования для образовательной организации и программы"/>
            <p:cNvSpPr txBox="1"/>
            <p:nvPr/>
          </p:nvSpPr>
          <p:spPr>
            <a:xfrm>
              <a:off x="-1" y="695797"/>
              <a:ext cx="2885530" cy="1107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/>
              </a:lvl1pPr>
            </a:lstStyle>
            <a:p>
              <a:r>
                <a:t>пересмотр параметров системы персонифицированного финансирования для образовательной организации и программы</a:t>
              </a:r>
            </a:p>
          </p:txBody>
        </p:sp>
      </p:grpSp>
      <p:grpSp>
        <p:nvGrpSpPr>
          <p:cNvPr id="32" name="Прямоугольник 17"/>
          <p:cNvGrpSpPr/>
          <p:nvPr/>
        </p:nvGrpSpPr>
        <p:grpSpPr>
          <a:xfrm>
            <a:off x="8503149" y="2996952"/>
            <a:ext cx="3568721" cy="1600085"/>
            <a:chOff x="0" y="-103136"/>
            <a:chExt cx="3053162" cy="1631212"/>
          </a:xfrm>
        </p:grpSpPr>
        <p:sp>
          <p:nvSpPr>
            <p:cNvPr id="33" name="Прямоугольник"/>
            <p:cNvSpPr/>
            <p:nvPr/>
          </p:nvSpPr>
          <p:spPr>
            <a:xfrm>
              <a:off x="0" y="35953"/>
              <a:ext cx="3053162" cy="135303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34" name="исключение образовательной программы и/или поставщика услуг из реестра(ов)"/>
            <p:cNvSpPr txBox="1"/>
            <p:nvPr/>
          </p:nvSpPr>
          <p:spPr>
            <a:xfrm>
              <a:off x="0" y="-103136"/>
              <a:ext cx="3053162" cy="1631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/>
              </a:pPr>
              <a:r>
                <a:rPr sz="2000" dirty="0" err="1"/>
                <a:t>исключение</a:t>
              </a:r>
              <a:r>
                <a:rPr sz="2000" dirty="0"/>
                <a:t> </a:t>
              </a:r>
              <a:r>
                <a:rPr sz="2000" dirty="0" err="1"/>
                <a:t>образовательной</a:t>
              </a:r>
              <a:r>
                <a:rPr sz="2000" dirty="0"/>
                <a:t> </a:t>
              </a:r>
              <a:r>
                <a:rPr sz="2000" dirty="0" err="1"/>
                <a:t>программы</a:t>
              </a:r>
              <a:r>
                <a:rPr sz="2000" dirty="0"/>
                <a:t> и/</a:t>
              </a:r>
              <a:r>
                <a:rPr sz="2000" dirty="0" err="1"/>
                <a:t>или</a:t>
              </a:r>
              <a:r>
                <a:rPr sz="2000" dirty="0"/>
                <a:t> </a:t>
              </a:r>
              <a:r>
                <a:rPr sz="2000" dirty="0" err="1"/>
                <a:t>поставщика</a:t>
              </a:r>
              <a:r>
                <a:rPr sz="2000" dirty="0"/>
                <a:t> </a:t>
              </a:r>
              <a:r>
                <a:rPr sz="2000" dirty="0" err="1"/>
                <a:t>услуг</a:t>
              </a:r>
              <a:r>
                <a:rPr sz="2000" dirty="0"/>
                <a:t> </a:t>
              </a:r>
              <a:r>
                <a:rPr sz="2000" dirty="0" err="1"/>
                <a:t>из</a:t>
              </a:r>
              <a:r>
                <a:rPr sz="2000" dirty="0"/>
                <a:t> </a:t>
              </a:r>
              <a:r>
                <a:rPr sz="2000" dirty="0" err="1"/>
                <a:t>реестра</a:t>
              </a:r>
              <a:r>
                <a:rPr sz="2000" dirty="0"/>
                <a:t>(</a:t>
              </a:r>
              <a:r>
                <a:rPr sz="2000" dirty="0" err="1"/>
                <a:t>ов</a:t>
              </a:r>
              <a:r>
                <a:rPr sz="1600" b="0" dirty="0"/>
                <a:t>) </a:t>
              </a:r>
            </a:p>
          </p:txBody>
        </p:sp>
      </p:grpSp>
      <p:grpSp>
        <p:nvGrpSpPr>
          <p:cNvPr id="35" name="Прямоугольник 21"/>
          <p:cNvGrpSpPr/>
          <p:nvPr/>
        </p:nvGrpSpPr>
        <p:grpSpPr>
          <a:xfrm>
            <a:off x="8503148" y="4342982"/>
            <a:ext cx="3568722" cy="1809024"/>
            <a:chOff x="-1" y="-58073"/>
            <a:chExt cx="3053163" cy="1631213"/>
          </a:xfrm>
        </p:grpSpPr>
        <p:sp>
          <p:nvSpPr>
            <p:cNvPr id="36" name="Прямоугольник"/>
            <p:cNvSpPr/>
            <p:nvPr/>
          </p:nvSpPr>
          <p:spPr>
            <a:xfrm>
              <a:off x="-1" y="-1"/>
              <a:ext cx="3053163" cy="151506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/>
              </a:pPr>
              <a:endParaRPr/>
            </a:p>
          </p:txBody>
        </p:sp>
        <p:sp>
          <p:nvSpPr>
            <p:cNvPr id="37" name="пересмотр лимитов зачисления на образовательную программу, к поставщику образовательных услуг"/>
            <p:cNvSpPr txBox="1"/>
            <p:nvPr/>
          </p:nvSpPr>
          <p:spPr>
            <a:xfrm>
              <a:off x="-1" y="-58073"/>
              <a:ext cx="3053163" cy="1631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rPr sz="2000" dirty="0" err="1"/>
                <a:t>пересмотр</a:t>
              </a:r>
              <a:r>
                <a:rPr sz="2000" dirty="0"/>
                <a:t> </a:t>
              </a:r>
              <a:r>
                <a:rPr sz="2000" dirty="0" err="1"/>
                <a:t>лимитов</a:t>
              </a:r>
              <a:r>
                <a:rPr sz="2000" dirty="0"/>
                <a:t> </a:t>
              </a:r>
              <a:r>
                <a:rPr sz="2000" dirty="0" err="1"/>
                <a:t>зачисления</a:t>
              </a:r>
              <a:r>
                <a:rPr sz="2000" dirty="0"/>
                <a:t> </a:t>
              </a:r>
              <a:r>
                <a:rPr sz="2000" dirty="0" err="1"/>
                <a:t>на</a:t>
              </a:r>
              <a:r>
                <a:rPr sz="2000" dirty="0"/>
                <a:t> </a:t>
              </a:r>
              <a:r>
                <a:rPr sz="2000" dirty="0" err="1"/>
                <a:t>образовательную</a:t>
              </a:r>
              <a:r>
                <a:rPr sz="2000" dirty="0"/>
                <a:t> </a:t>
              </a:r>
              <a:r>
                <a:rPr sz="2000" dirty="0" err="1"/>
                <a:t>программу</a:t>
              </a:r>
              <a:r>
                <a:rPr sz="2000" dirty="0"/>
                <a:t>, к </a:t>
              </a:r>
              <a:r>
                <a:rPr sz="2000" dirty="0" err="1"/>
                <a:t>поставщику</a:t>
              </a:r>
              <a:r>
                <a:rPr sz="2000" dirty="0"/>
                <a:t> </a:t>
              </a:r>
              <a:r>
                <a:rPr sz="2000" dirty="0" err="1"/>
                <a:t>образовательных</a:t>
              </a:r>
              <a:r>
                <a:rPr sz="2000" dirty="0"/>
                <a:t> </a:t>
              </a:r>
              <a:r>
                <a:rPr sz="2000" dirty="0" err="1"/>
                <a:t>услуг</a:t>
              </a:r>
              <a:endParaRPr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18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8" grpId="0" animBg="1" advAuto="0"/>
      <p:bldP spid="9" grpId="0" animBg="1" advAuto="0"/>
      <p:bldP spid="12" grpId="0" animBg="1" advAuto="0"/>
      <p:bldP spid="13" grpId="0" animBg="1" advAuto="0"/>
      <p:bldP spid="16" grpId="0" animBg="1" advAuto="0"/>
      <p:bldP spid="19" grpId="0" animBg="1" advAuto="0"/>
      <p:bldP spid="22" grpId="0" animBg="1" advAuto="0"/>
      <p:bldP spid="25" grpId="0" animBg="1" advAuto="0"/>
      <p:bldP spid="28" grpId="0" animBg="1" advAuto="0"/>
      <p:bldP spid="29" grpId="0" animBg="1" advAuto="0"/>
      <p:bldP spid="32" grpId="0" animBg="1" advAuto="0"/>
      <p:bldP spid="35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09520" y="274638"/>
            <a:ext cx="10971374" cy="7060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</a:rPr>
              <a:t>ПОРЯДОК ВЫБОРА ПРОГРАММ ДЕТЬМИ</a:t>
            </a:r>
            <a:endParaRPr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5" name="Прямоугольник 3"/>
          <p:cNvGrpSpPr/>
          <p:nvPr/>
        </p:nvGrpSpPr>
        <p:grpSpPr>
          <a:xfrm>
            <a:off x="719309" y="1628798"/>
            <a:ext cx="3263939" cy="936107"/>
            <a:chOff x="0" y="111067"/>
            <a:chExt cx="3263938" cy="936105"/>
          </a:xfrm>
        </p:grpSpPr>
        <p:sp>
          <p:nvSpPr>
            <p:cNvPr id="6" name="Прямоугольник"/>
            <p:cNvSpPr/>
            <p:nvPr/>
          </p:nvSpPr>
          <p:spPr>
            <a:xfrm>
              <a:off x="0" y="111067"/>
              <a:ext cx="3263938" cy="936105"/>
            </a:xfrm>
            <a:prstGeom prst="rect">
              <a:avLst/>
            </a:pr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ребенок – обладатель сертификата"/>
            <p:cNvSpPr txBox="1"/>
            <p:nvPr/>
          </p:nvSpPr>
          <p:spPr>
            <a:xfrm>
              <a:off x="0" y="163623"/>
              <a:ext cx="3263938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rPr dirty="0" err="1">
                  <a:latin typeface="Arial Narrow" pitchFamily="34" charset="0"/>
                </a:rPr>
                <a:t>ребенок</a:t>
              </a:r>
              <a:r>
                <a:rPr dirty="0">
                  <a:latin typeface="Arial Narrow" pitchFamily="34" charset="0"/>
                </a:rPr>
                <a:t> – </a:t>
              </a:r>
              <a:r>
                <a:rPr dirty="0" err="1">
                  <a:latin typeface="Arial Narrow" pitchFamily="34" charset="0"/>
                </a:rPr>
                <a:t>обладатель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сертификата</a:t>
              </a:r>
              <a:endParaRPr dirty="0">
                <a:latin typeface="Arial Narrow" pitchFamily="34" charset="0"/>
              </a:endParaRPr>
            </a:p>
          </p:txBody>
        </p:sp>
      </p:grpSp>
      <p:grpSp>
        <p:nvGrpSpPr>
          <p:cNvPr id="8" name="Скругленный прямоугольник 5"/>
          <p:cNvGrpSpPr/>
          <p:nvPr/>
        </p:nvGrpSpPr>
        <p:grpSpPr>
          <a:xfrm>
            <a:off x="719309" y="2607006"/>
            <a:ext cx="3263939" cy="707884"/>
            <a:chOff x="0" y="-16121"/>
            <a:chExt cx="3263938" cy="707883"/>
          </a:xfrm>
        </p:grpSpPr>
        <p:sp>
          <p:nvSpPr>
            <p:cNvPr id="9" name="Закругленный прямоугольник"/>
            <p:cNvSpPr/>
            <p:nvPr/>
          </p:nvSpPr>
          <p:spPr>
            <a:xfrm>
              <a:off x="0" y="85791"/>
              <a:ext cx="3263938" cy="50405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0" name="номинал сертификата –…"/>
            <p:cNvSpPr txBox="1"/>
            <p:nvPr/>
          </p:nvSpPr>
          <p:spPr>
            <a:xfrm>
              <a:off x="24605" y="-16121"/>
              <a:ext cx="3214728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rPr dirty="0" err="1">
                  <a:latin typeface="Arial Narrow" pitchFamily="34" charset="0"/>
                </a:rPr>
                <a:t>номинал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сертификата</a:t>
              </a:r>
              <a:r>
                <a:rPr dirty="0">
                  <a:latin typeface="Arial Narrow" pitchFamily="34" charset="0"/>
                </a:rPr>
                <a:t> – </a:t>
              </a:r>
            </a:p>
            <a:p>
              <a:pPr algn="ctr">
                <a:defRPr sz="2000" b="1" i="1"/>
              </a:pPr>
              <a:r>
                <a:rPr dirty="0">
                  <a:latin typeface="Arial Narrow" pitchFamily="34" charset="0"/>
                </a:rPr>
                <a:t>X</a:t>
              </a:r>
              <a:r>
                <a:rPr i="0" dirty="0">
                  <a:latin typeface="Arial Narrow" pitchFamily="34" charset="0"/>
                </a:rPr>
                <a:t> </a:t>
              </a:r>
              <a:r>
                <a:rPr i="0" dirty="0" err="1">
                  <a:latin typeface="Arial Narrow" pitchFamily="34" charset="0"/>
                </a:rPr>
                <a:t>рублей</a:t>
              </a:r>
              <a:endParaRPr i="0" dirty="0">
                <a:latin typeface="Arial Narrow" pitchFamily="34" charset="0"/>
              </a:endParaRPr>
            </a:p>
          </p:txBody>
        </p:sp>
      </p:grpSp>
      <p:sp>
        <p:nvSpPr>
          <p:cNvPr id="11" name="Стрелка вправо 6"/>
          <p:cNvSpPr/>
          <p:nvPr/>
        </p:nvSpPr>
        <p:spPr>
          <a:xfrm>
            <a:off x="4175242" y="2024844"/>
            <a:ext cx="863985" cy="43204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" name="Скругленный прямоугольник 8"/>
          <p:cNvGrpSpPr/>
          <p:nvPr/>
        </p:nvGrpSpPr>
        <p:grpSpPr>
          <a:xfrm>
            <a:off x="5183223" y="1526597"/>
            <a:ext cx="2207959" cy="1631214"/>
            <a:chOff x="0" y="-39635"/>
            <a:chExt cx="2207958" cy="1631212"/>
          </a:xfrm>
        </p:grpSpPr>
        <p:sp>
          <p:nvSpPr>
            <p:cNvPr id="13" name="Закругленный прямоугольник"/>
            <p:cNvSpPr/>
            <p:nvPr/>
          </p:nvSpPr>
          <p:spPr>
            <a:xfrm>
              <a:off x="0" y="49213"/>
              <a:ext cx="2207958" cy="145351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6">
                    <a:hueOff val="-456778"/>
                    <a:satOff val="8290"/>
                    <a:lumOff val="24503"/>
                  </a:schemeClr>
                </a:gs>
                <a:gs pos="35000">
                  <a:srgbClr val="FFDECF"/>
                </a:gs>
                <a:gs pos="100000">
                  <a:schemeClr val="accent6">
                    <a:hueOff val="-556026"/>
                    <a:satOff val="8290"/>
                    <a:lumOff val="34267"/>
                  </a:schemeClr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" name="все образовательные программы, включенные в реестр"/>
            <p:cNvSpPr txBox="1"/>
            <p:nvPr/>
          </p:nvSpPr>
          <p:spPr>
            <a:xfrm>
              <a:off x="70955" y="-39635"/>
              <a:ext cx="2066047" cy="1631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/>
              </a:lvl1pPr>
            </a:lstStyle>
            <a:p>
              <a:r>
                <a:rPr dirty="0" err="1">
                  <a:latin typeface="Arial Narrow" pitchFamily="34" charset="0"/>
                </a:rPr>
                <a:t>все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образовательные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программы</a:t>
              </a:r>
              <a:r>
                <a:rPr dirty="0">
                  <a:latin typeface="Arial Narrow" pitchFamily="34" charset="0"/>
                </a:rPr>
                <a:t>, </a:t>
              </a:r>
              <a:r>
                <a:rPr dirty="0" err="1">
                  <a:latin typeface="Arial Narrow" pitchFamily="34" charset="0"/>
                </a:rPr>
                <a:t>включенные</a:t>
              </a:r>
              <a:r>
                <a:rPr dirty="0">
                  <a:latin typeface="Arial Narrow" pitchFamily="34" charset="0"/>
                </a:rPr>
                <a:t> в </a:t>
              </a:r>
              <a:r>
                <a:rPr dirty="0" err="1">
                  <a:latin typeface="Arial Narrow" pitchFamily="34" charset="0"/>
                </a:rPr>
                <a:t>реестр</a:t>
              </a:r>
              <a:endParaRPr dirty="0">
                <a:latin typeface="Arial Narrow" pitchFamily="34" charset="0"/>
              </a:endParaRPr>
            </a:p>
          </p:txBody>
        </p:sp>
      </p:grpSp>
      <p:sp>
        <p:nvSpPr>
          <p:cNvPr id="15" name="Стрелка вправо 9"/>
          <p:cNvSpPr/>
          <p:nvPr/>
        </p:nvSpPr>
        <p:spPr>
          <a:xfrm>
            <a:off x="7631176" y="2024844"/>
            <a:ext cx="863985" cy="43204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" name="Скругленный прямоугольник 10"/>
          <p:cNvGrpSpPr/>
          <p:nvPr/>
        </p:nvGrpSpPr>
        <p:grpSpPr>
          <a:xfrm>
            <a:off x="8687157" y="1579150"/>
            <a:ext cx="2399956" cy="1323437"/>
            <a:chOff x="0" y="114252"/>
            <a:chExt cx="2399955" cy="1323436"/>
          </a:xfrm>
        </p:grpSpPr>
        <p:sp>
          <p:nvSpPr>
            <p:cNvPr id="17" name="Закругленный прямоугольник"/>
            <p:cNvSpPr/>
            <p:nvPr/>
          </p:nvSpPr>
          <p:spPr>
            <a:xfrm>
              <a:off x="0" y="163902"/>
              <a:ext cx="2399955" cy="122413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6">
                    <a:hueOff val="-456778"/>
                    <a:satOff val="8290"/>
                    <a:lumOff val="24503"/>
                  </a:schemeClr>
                </a:gs>
                <a:gs pos="35000">
                  <a:srgbClr val="FFDECF"/>
                </a:gs>
                <a:gs pos="100000">
                  <a:schemeClr val="accent6">
                    <a:hueOff val="-556026"/>
                    <a:satOff val="8290"/>
                    <a:lumOff val="34267"/>
                  </a:schemeClr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8" name="выбор конкретной программы (цена - C, нормативная стоимость – Y)"/>
            <p:cNvSpPr txBox="1"/>
            <p:nvPr/>
          </p:nvSpPr>
          <p:spPr>
            <a:xfrm>
              <a:off x="59756" y="114252"/>
              <a:ext cx="2280442" cy="1323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rPr dirty="0" err="1">
                  <a:latin typeface="Arial Narrow" pitchFamily="34" charset="0"/>
                </a:rPr>
                <a:t>выбор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конкретной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программы</a:t>
              </a:r>
              <a:r>
                <a:rPr dirty="0">
                  <a:latin typeface="Arial Narrow" pitchFamily="34" charset="0"/>
                </a:rPr>
                <a:t> (</a:t>
              </a:r>
              <a:r>
                <a:rPr dirty="0" err="1">
                  <a:latin typeface="Arial Narrow" pitchFamily="34" charset="0"/>
                </a:rPr>
                <a:t>цена</a:t>
              </a:r>
              <a:r>
                <a:rPr dirty="0">
                  <a:latin typeface="Arial Narrow" pitchFamily="34" charset="0"/>
                </a:rPr>
                <a:t> - </a:t>
              </a:r>
              <a:r>
                <a:rPr i="1" dirty="0">
                  <a:latin typeface="Arial Narrow" pitchFamily="34" charset="0"/>
                </a:rPr>
                <a:t>C, </a:t>
              </a:r>
              <a:r>
                <a:rPr dirty="0" err="1">
                  <a:latin typeface="Arial Narrow" pitchFamily="34" charset="0"/>
                </a:rPr>
                <a:t>нормативная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стоимость</a:t>
              </a:r>
              <a:r>
                <a:rPr dirty="0">
                  <a:latin typeface="Arial Narrow" pitchFamily="34" charset="0"/>
                </a:rPr>
                <a:t> – </a:t>
              </a:r>
              <a:r>
                <a:rPr i="1" dirty="0">
                  <a:latin typeface="Arial Narrow" pitchFamily="34" charset="0"/>
                </a:rPr>
                <a:t>Y</a:t>
              </a:r>
              <a:r>
                <a:rPr dirty="0">
                  <a:latin typeface="Arial Narrow" pitchFamily="34" charset="0"/>
                </a:rPr>
                <a:t>)</a:t>
              </a:r>
            </a:p>
          </p:txBody>
        </p:sp>
      </p:grpSp>
      <p:sp>
        <p:nvSpPr>
          <p:cNvPr id="19" name="Стрелка вправо 11"/>
          <p:cNvSpPr/>
          <p:nvPr/>
        </p:nvSpPr>
        <p:spPr>
          <a:xfrm rot="5400000">
            <a:off x="9563097" y="3105001"/>
            <a:ext cx="648073" cy="57599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0" name="Скругленный прямоугольник 12"/>
          <p:cNvGrpSpPr/>
          <p:nvPr/>
        </p:nvGrpSpPr>
        <p:grpSpPr>
          <a:xfrm>
            <a:off x="8656194" y="3898169"/>
            <a:ext cx="3294901" cy="1763080"/>
            <a:chOff x="0" y="0"/>
            <a:chExt cx="3294899" cy="1763079"/>
          </a:xfrm>
        </p:grpSpPr>
        <p:sp>
          <p:nvSpPr>
            <p:cNvPr id="21" name="Закругленный прямоугольник"/>
            <p:cNvSpPr/>
            <p:nvPr/>
          </p:nvSpPr>
          <p:spPr>
            <a:xfrm>
              <a:off x="0" y="0"/>
              <a:ext cx="3294899" cy="17630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22" name="заключение договора об обучении с поставщиком, реализующем конкретную программу"/>
            <p:cNvSpPr txBox="1"/>
            <p:nvPr/>
          </p:nvSpPr>
          <p:spPr>
            <a:xfrm>
              <a:off x="86066" y="219821"/>
              <a:ext cx="3122767" cy="1323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/>
              </a:lvl1pPr>
            </a:lstStyle>
            <a:p>
              <a:r>
                <a:rPr dirty="0" err="1">
                  <a:latin typeface="Arial Narrow" pitchFamily="34" charset="0"/>
                </a:rPr>
                <a:t>заключение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договора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об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обучении</a:t>
              </a:r>
              <a:r>
                <a:rPr dirty="0">
                  <a:latin typeface="Arial Narrow" pitchFamily="34" charset="0"/>
                </a:rPr>
                <a:t> с </a:t>
              </a:r>
              <a:r>
                <a:rPr dirty="0" err="1">
                  <a:latin typeface="Arial Narrow" pitchFamily="34" charset="0"/>
                </a:rPr>
                <a:t>поставщиком</a:t>
              </a:r>
              <a:r>
                <a:rPr dirty="0">
                  <a:latin typeface="Arial Narrow" pitchFamily="34" charset="0"/>
                </a:rPr>
                <a:t>, </a:t>
              </a:r>
              <a:r>
                <a:rPr dirty="0" err="1">
                  <a:latin typeface="Arial Narrow" pitchFamily="34" charset="0"/>
                </a:rPr>
                <a:t>реализующем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конкретную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программу</a:t>
              </a:r>
              <a:r>
                <a:rPr dirty="0">
                  <a:latin typeface="Arial Narrow" pitchFamily="34" charset="0"/>
                </a:rPr>
                <a:t> </a:t>
              </a:r>
            </a:p>
          </p:txBody>
        </p:sp>
      </p:grpSp>
      <p:sp>
        <p:nvSpPr>
          <p:cNvPr id="23" name="Стрелка вправо 14"/>
          <p:cNvSpPr/>
          <p:nvPr/>
        </p:nvSpPr>
        <p:spPr>
          <a:xfrm rot="10800000">
            <a:off x="7631176" y="4347660"/>
            <a:ext cx="863985" cy="43204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4" name="Скругленный прямоугольник 17"/>
          <p:cNvGrpSpPr/>
          <p:nvPr/>
        </p:nvGrpSpPr>
        <p:grpSpPr>
          <a:xfrm>
            <a:off x="3983247" y="3780878"/>
            <a:ext cx="3551931" cy="1880372"/>
            <a:chOff x="0" y="0"/>
            <a:chExt cx="3551929" cy="1880370"/>
          </a:xfrm>
        </p:grpSpPr>
        <p:sp>
          <p:nvSpPr>
            <p:cNvPr id="25" name="Закругленный прямоугольник"/>
            <p:cNvSpPr/>
            <p:nvPr/>
          </p:nvSpPr>
          <p:spPr>
            <a:xfrm>
              <a:off x="0" y="0"/>
              <a:ext cx="3551929" cy="188037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6">
                    <a:hueOff val="-456778"/>
                    <a:satOff val="8290"/>
                    <a:lumOff val="24503"/>
                  </a:schemeClr>
                </a:gs>
                <a:gs pos="35000">
                  <a:srgbClr val="FFDECF"/>
                </a:gs>
                <a:gs pos="100000">
                  <a:schemeClr val="accent6">
                    <a:hueOff val="-556026"/>
                    <a:satOff val="8290"/>
                    <a:lumOff val="34267"/>
                  </a:schemeClr>
                </a:gs>
              </a:gsLst>
              <a:lin ang="16200000" scaled="0"/>
            </a:gradFill>
            <a:ln w="9525" cap="flat">
              <a:solidFill>
                <a:srgbClr val="F6924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6" name="Договор, предусматривающий порядок оплаты Y со стороны уполномоченной организации и C-Y со стороны родителей*"/>
            <p:cNvSpPr txBox="1"/>
            <p:nvPr/>
          </p:nvSpPr>
          <p:spPr>
            <a:xfrm>
              <a:off x="91791" y="278467"/>
              <a:ext cx="3368347" cy="1323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rPr dirty="0" err="1">
                  <a:latin typeface="Arial Narrow" pitchFamily="34" charset="0"/>
                </a:rPr>
                <a:t>Договор</a:t>
              </a:r>
              <a:r>
                <a:rPr dirty="0">
                  <a:latin typeface="Arial Narrow" pitchFamily="34" charset="0"/>
                </a:rPr>
                <a:t>, </a:t>
              </a:r>
              <a:r>
                <a:rPr dirty="0" err="1">
                  <a:latin typeface="Arial Narrow" pitchFamily="34" charset="0"/>
                </a:rPr>
                <a:t>предусматривающий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порядок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оплаты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i="1" dirty="0">
                  <a:latin typeface="Arial Narrow" pitchFamily="34" charset="0"/>
                </a:rPr>
                <a:t>Y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со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стороны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уполномоченной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организации</a:t>
              </a:r>
              <a:r>
                <a:rPr dirty="0">
                  <a:latin typeface="Arial Narrow" pitchFamily="34" charset="0"/>
                </a:rPr>
                <a:t> и </a:t>
              </a:r>
              <a:r>
                <a:rPr i="1" dirty="0">
                  <a:latin typeface="Arial Narrow" pitchFamily="34" charset="0"/>
                </a:rPr>
                <a:t>C-Y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со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стороны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родителей</a:t>
              </a:r>
              <a:r>
                <a:rPr dirty="0">
                  <a:latin typeface="Arial Narrow" pitchFamily="34" charset="0"/>
                </a:rPr>
                <a:t>*</a:t>
              </a:r>
            </a:p>
          </p:txBody>
        </p:sp>
      </p:grpSp>
      <p:sp>
        <p:nvSpPr>
          <p:cNvPr id="27" name="TextBox 18"/>
          <p:cNvSpPr txBox="1"/>
          <p:nvPr/>
        </p:nvSpPr>
        <p:spPr>
          <a:xfrm>
            <a:off x="478582" y="5877271"/>
            <a:ext cx="1147251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rPr dirty="0">
                <a:latin typeface="Arial Narrow" pitchFamily="34" charset="0"/>
              </a:rPr>
              <a:t>* </a:t>
            </a:r>
            <a:r>
              <a:rPr dirty="0" err="1">
                <a:latin typeface="Arial Narrow" pitchFamily="34" charset="0"/>
              </a:rPr>
              <a:t>если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цена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услуги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по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реализации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программы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установлена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на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уровне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справедливой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нормативной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стоимости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доплаты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со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стороны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родителей</a:t>
            </a:r>
            <a:r>
              <a:rPr dirty="0">
                <a:latin typeface="Arial Narrow" pitchFamily="34" charset="0"/>
              </a:rPr>
              <a:t> (</a:t>
            </a:r>
            <a:r>
              <a:rPr dirty="0" err="1">
                <a:latin typeface="Arial Narrow" pitchFamily="34" charset="0"/>
              </a:rPr>
              <a:t>законных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представителей</a:t>
            </a:r>
            <a:r>
              <a:rPr dirty="0">
                <a:latin typeface="Arial Narrow" pitchFamily="34" charset="0"/>
              </a:rPr>
              <a:t>) </a:t>
            </a:r>
            <a:r>
              <a:rPr dirty="0" err="1">
                <a:latin typeface="Arial Narrow" pitchFamily="34" charset="0"/>
              </a:rPr>
              <a:t>не</a:t>
            </a:r>
            <a:r>
              <a:rPr dirty="0">
                <a:latin typeface="Arial Narrow" pitchFamily="34" charset="0"/>
              </a:rPr>
              <a:t> </a:t>
            </a:r>
            <a:r>
              <a:rPr dirty="0" err="1">
                <a:latin typeface="Arial Narrow" pitchFamily="34" charset="0"/>
              </a:rPr>
              <a:t>требуется</a:t>
            </a:r>
            <a:r>
              <a:rPr sz="1400" b="0" dirty="0">
                <a:latin typeface="Arial Narrow" pitchFamily="34" charset="0"/>
              </a:rPr>
              <a:t>.</a:t>
            </a:r>
          </a:p>
        </p:txBody>
      </p:sp>
      <p:sp>
        <p:nvSpPr>
          <p:cNvPr id="28" name="Стрелка вправо 19"/>
          <p:cNvSpPr/>
          <p:nvPr/>
        </p:nvSpPr>
        <p:spPr>
          <a:xfrm rot="5400000">
            <a:off x="2027241" y="3397189"/>
            <a:ext cx="648073" cy="57599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9" name="Скругленный прямоугольник 22"/>
          <p:cNvGrpSpPr/>
          <p:nvPr/>
        </p:nvGrpSpPr>
        <p:grpSpPr>
          <a:xfrm>
            <a:off x="719309" y="4047167"/>
            <a:ext cx="2999634" cy="707884"/>
            <a:chOff x="0" y="-16121"/>
            <a:chExt cx="2999633" cy="707883"/>
          </a:xfrm>
        </p:grpSpPr>
        <p:sp>
          <p:nvSpPr>
            <p:cNvPr id="30" name="Закругленный прямоугольник"/>
            <p:cNvSpPr/>
            <p:nvPr/>
          </p:nvSpPr>
          <p:spPr>
            <a:xfrm>
              <a:off x="0" y="85791"/>
              <a:ext cx="2999633" cy="50405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31" name="остаток сертификата –…"/>
            <p:cNvSpPr txBox="1"/>
            <p:nvPr/>
          </p:nvSpPr>
          <p:spPr>
            <a:xfrm>
              <a:off x="24605" y="-16121"/>
              <a:ext cx="2950423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 b="1"/>
              </a:pPr>
              <a:r>
                <a:rPr dirty="0" err="1">
                  <a:latin typeface="Arial Narrow" pitchFamily="34" charset="0"/>
                </a:rPr>
                <a:t>остаток</a:t>
              </a:r>
              <a:r>
                <a:rPr dirty="0">
                  <a:latin typeface="Arial Narrow" pitchFamily="34" charset="0"/>
                </a:rPr>
                <a:t> </a:t>
              </a:r>
              <a:r>
                <a:rPr dirty="0" err="1">
                  <a:latin typeface="Arial Narrow" pitchFamily="34" charset="0"/>
                </a:rPr>
                <a:t>сертификата</a:t>
              </a:r>
              <a:r>
                <a:rPr dirty="0">
                  <a:latin typeface="Arial Narrow" pitchFamily="34" charset="0"/>
                </a:rPr>
                <a:t> – </a:t>
              </a:r>
            </a:p>
            <a:p>
              <a:pPr algn="ctr">
                <a:defRPr sz="2000" b="1" i="1"/>
              </a:pPr>
              <a:r>
                <a:rPr dirty="0">
                  <a:latin typeface="Arial Narrow" pitchFamily="34" charset="0"/>
                </a:rPr>
                <a:t>X - Y </a:t>
              </a:r>
              <a:r>
                <a:rPr i="0" dirty="0" err="1">
                  <a:latin typeface="Arial Narrow" pitchFamily="34" charset="0"/>
                </a:rPr>
                <a:t>рублей</a:t>
              </a:r>
              <a:endParaRPr i="0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1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8" grpId="0" animBg="1" advAuto="0"/>
      <p:bldP spid="11" grpId="0" animBg="1" advAuto="0"/>
      <p:bldP spid="12" grpId="0" animBg="1" advAuto="0"/>
      <p:bldP spid="15" grpId="0" animBg="1" advAuto="0"/>
      <p:bldP spid="16" grpId="0" animBg="1" advAuto="0"/>
      <p:bldP spid="19" grpId="0" animBg="1" advAuto="0"/>
      <p:bldP spid="20" grpId="0" animBg="1" advAuto="0"/>
      <p:bldP spid="23" grpId="0" animBg="1" advAuto="0"/>
      <p:bldP spid="24" grpId="0" animBg="1" advAuto="0"/>
      <p:bldP spid="27" grpId="0" animBg="1" advAuto="0"/>
      <p:bldP spid="28" grpId="0" animBg="1" advAuto="0"/>
      <p:bldP spid="29" grpId="0" animBg="1" advAuto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681</Words>
  <Application>Microsoft Office PowerPoint</Application>
  <PresentationFormat>Произвольный</PresentationFormat>
  <Paragraphs>132</Paragraphs>
  <Slides>16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НОРМАТИВНАЯ БАЗА</vt:lpstr>
      <vt:lpstr>Презентация PowerPoint</vt:lpstr>
      <vt:lpstr>Презентация PowerPoint</vt:lpstr>
      <vt:lpstr>Презентация PowerPoint</vt:lpstr>
      <vt:lpstr>Структура системы персонифицированного финансирования</vt:lpstr>
      <vt:lpstr>порядки допуска в систему персонифицированного финансирования</vt:lpstr>
      <vt:lpstr>Модель управления системой персонифицированного финансирования</vt:lpstr>
      <vt:lpstr>ПОРЯДОК ВЫБОРА ПРОГРАММ ДЕТЬМИ</vt:lpstr>
      <vt:lpstr>Презентация PowerPoint</vt:lpstr>
      <vt:lpstr>ПРОГРАММЫ РМЦ РАЗМЕЩЕННЫЕ НА АИС ПФ</vt:lpstr>
      <vt:lpstr>Презентация PowerPoint</vt:lpstr>
      <vt:lpstr>Презентация PowerPoint</vt:lpstr>
      <vt:lpstr>  ИП и ЧОУ на Портале АИС ПФДО  (на 09.11.2020)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Amilo</dc:creator>
  <cp:lastModifiedBy>Бурая Наталья Юрьевна</cp:lastModifiedBy>
  <cp:revision>65</cp:revision>
  <dcterms:created xsi:type="dcterms:W3CDTF">2019-09-04T23:06:23Z</dcterms:created>
  <dcterms:modified xsi:type="dcterms:W3CDTF">2020-11-10T02:29:32Z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5960051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