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26"/>
  </p:notesMasterIdLst>
  <p:sldIdLst>
    <p:sldId id="256" r:id="rId2"/>
    <p:sldId id="324" r:id="rId3"/>
    <p:sldId id="325" r:id="rId4"/>
    <p:sldId id="264" r:id="rId5"/>
    <p:sldId id="262" r:id="rId6"/>
    <p:sldId id="286" r:id="rId7"/>
    <p:sldId id="327" r:id="rId8"/>
    <p:sldId id="328" r:id="rId9"/>
    <p:sldId id="287" r:id="rId10"/>
    <p:sldId id="319" r:id="rId11"/>
    <p:sldId id="307" r:id="rId12"/>
    <p:sldId id="285" r:id="rId13"/>
    <p:sldId id="291" r:id="rId14"/>
    <p:sldId id="292" r:id="rId15"/>
    <p:sldId id="306" r:id="rId16"/>
    <p:sldId id="294" r:id="rId17"/>
    <p:sldId id="295" r:id="rId18"/>
    <p:sldId id="310" r:id="rId19"/>
    <p:sldId id="297" r:id="rId20"/>
    <p:sldId id="298" r:id="rId21"/>
    <p:sldId id="301" r:id="rId22"/>
    <p:sldId id="300" r:id="rId23"/>
    <p:sldId id="303" r:id="rId24"/>
    <p:sldId id="320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2AC24C2-DC19-4B9A-BDB2-7D3FDC3796CF}">
  <a:tblStyle styleId="{A2AC24C2-DC19-4B9A-BDB2-7D3FDC3796C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2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50634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l" t="t" r="r" b="b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l" t="t" r="r" b="b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l" t="t" r="r" b="b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5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31" name="Google Shape;31;p5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Google Shape;33;p5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6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42" name="Google Shape;42;p6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3" name="Google Shape;43;p6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5" name="Google Shape;45;p6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6" name="Google Shape;46;p6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7" name="Google Shape;47;p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>
            <a:spLocks noGrp="1"/>
          </p:cNvSpPr>
          <p:nvPr>
            <p:ph type="ctrTitle"/>
          </p:nvPr>
        </p:nvSpPr>
        <p:spPr>
          <a:xfrm>
            <a:off x="1475656" y="1707654"/>
            <a:ext cx="6408711" cy="20162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/>
            <a:r>
              <a:rPr lang="ru-RU" alt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дополнительных общеобразовательных  общеразвивающих </a:t>
            </a:r>
            <a:r>
              <a:rPr lang="ru-RU" alt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 в рамках внедрения ПФДО</a:t>
            </a:r>
            <a:r>
              <a:rPr lang="ru-RU" sz="3600" dirty="0" smtClean="0"/>
              <a:t>               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    </a:t>
            </a:r>
            <a:r>
              <a:rPr lang="ru-RU" sz="2000" dirty="0" smtClean="0"/>
              <a:t>заместитель директора                 </a:t>
            </a:r>
            <a:r>
              <a:rPr lang="ru-RU" sz="2000" dirty="0" err="1" smtClean="0"/>
              <a:t>ЦРиУП</a:t>
            </a:r>
            <a:r>
              <a:rPr lang="ru-RU" sz="2000" dirty="0" smtClean="0"/>
              <a:t> </a:t>
            </a:r>
            <a:r>
              <a:rPr lang="ru-RU" sz="2000" dirty="0" err="1" smtClean="0"/>
              <a:t>Патрина</a:t>
            </a:r>
            <a:r>
              <a:rPr lang="ru-RU" sz="2000" dirty="0" smtClean="0"/>
              <a:t> С.С.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Актуальные форматы ДОП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ru-RU" sz="2000" b="1" dirty="0" err="1" smtClean="0"/>
              <a:t>Разноуровневые</a:t>
            </a:r>
            <a:r>
              <a:rPr lang="ru-RU" sz="2000" b="1" dirty="0" smtClean="0"/>
              <a:t> (параллельного \ линейного способа реализации)</a:t>
            </a:r>
          </a:p>
          <a:p>
            <a:r>
              <a:rPr lang="ru-RU" sz="2000" b="1" dirty="0" smtClean="0"/>
              <a:t>Сетевые (наличие договора)</a:t>
            </a:r>
          </a:p>
          <a:p>
            <a:r>
              <a:rPr lang="ru-RU" sz="2000" b="1" dirty="0" smtClean="0"/>
              <a:t>Дистанционные (указание платформы)\курс</a:t>
            </a:r>
          </a:p>
          <a:p>
            <a:r>
              <a:rPr lang="ru-RU" sz="2000" b="1" dirty="0" smtClean="0"/>
              <a:t>С использованием технологии наставничества</a:t>
            </a:r>
          </a:p>
          <a:p>
            <a:r>
              <a:rPr lang="ru-RU" sz="2000" b="1" dirty="0" smtClean="0"/>
              <a:t>Для детей с ОВЗ (указание категории детей)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4829175" y="0"/>
            <a:ext cx="4314825" cy="4926013"/>
          </a:xfrm>
        </p:spPr>
        <p:txBody>
          <a:bodyPr/>
          <a:lstStyle/>
          <a:p>
            <a:pPr marL="114300" indent="0" algn="ctr">
              <a:buNone/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37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30276"/>
          </a:xfrm>
        </p:spPr>
        <p:txBody>
          <a:bodyPr/>
          <a:lstStyle/>
          <a:p>
            <a:pPr algn="ctr"/>
            <a:r>
              <a:rPr lang="ru-RU" dirty="0" smtClean="0"/>
              <a:t>Новизна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90"/>
            <a:ext cx="8215370" cy="3782718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в актуальных форматах</a:t>
            </a:r>
          </a:p>
          <a:p>
            <a:pPr>
              <a:defRPr/>
            </a:pPr>
            <a:r>
              <a:rPr lang="ru-RU" sz="1600" dirty="0" smtClean="0"/>
              <a:t>в изменении количества часов на изучение программы (разделов, тем);</a:t>
            </a:r>
          </a:p>
          <a:p>
            <a:pPr>
              <a:defRPr/>
            </a:pPr>
            <a:r>
              <a:rPr lang="ru-RU" sz="1600" dirty="0" smtClean="0"/>
              <a:t>в новых подходах к структурированию содержания программы (модульный подход, выделение индивидуальных образовательных маршрутов, уровней усвоения содержания для разных категорий обучающихся);</a:t>
            </a:r>
          </a:p>
          <a:p>
            <a:pPr>
              <a:defRPr/>
            </a:pPr>
            <a:r>
              <a:rPr lang="ru-RU" sz="1600" dirty="0" smtClean="0"/>
              <a:t> в  дополнении содержания программы в сравнении с имеющимся;</a:t>
            </a:r>
          </a:p>
          <a:p>
            <a:pPr>
              <a:defRPr/>
            </a:pPr>
            <a:r>
              <a:rPr lang="ru-RU" sz="1600" dirty="0" smtClean="0"/>
              <a:t>во включении (расширения) регионального компонента в содержание программы;</a:t>
            </a:r>
          </a:p>
          <a:p>
            <a:pPr>
              <a:defRPr/>
            </a:pPr>
            <a:r>
              <a:rPr lang="ru-RU" sz="1600" dirty="0" smtClean="0"/>
              <a:t>в использовании педагогических технологий (например, проектной, исследовательской, кейс-технологии и пр.). 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 т.д.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xfrm>
            <a:off x="467544" y="195486"/>
            <a:ext cx="7874756" cy="10603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Срок реализации программы зависит от ее уровня и цели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ru-RU" dirty="0" smtClean="0"/>
              <a:t> </a:t>
            </a:r>
            <a:endParaRPr lang="ru-RU" b="1" dirty="0" smtClean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56915"/>
              </p:ext>
            </p:extLst>
          </p:nvPr>
        </p:nvGraphicFramePr>
        <p:xfrm>
          <a:off x="357158" y="1149750"/>
          <a:ext cx="7643866" cy="3238645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2643206"/>
                <a:gridCol w="2357454"/>
                <a:gridCol w="2643206"/>
              </a:tblGrid>
              <a:tr h="41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Стартовый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Продвинутый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503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ознакомление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 данным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видом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интереса к познанию и творчеству,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общего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кругозора</a:t>
                      </a:r>
                    </a:p>
                    <a:p>
                      <a:pPr indent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основ культуры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приобретение базовых умений.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базового компонента образования в данной области (основные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ЗУН,  компетенции )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допрофессиональное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самоопределение, </a:t>
                      </a: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развитие, совершенствование</a:t>
                      </a:r>
                      <a:r>
                        <a:rPr lang="ru-RU" sz="18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компетентности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навыков на уровне практического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применения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1, максимум 2 года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1-4 года. 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1-3 года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программы и режим работы (на группу)            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Основная ошибка – неправильно подсчитано общее количество часов – перевод академических часов в астрономические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1538" y="1500180"/>
          <a:ext cx="6096000" cy="2523744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1016000"/>
                <a:gridCol w="1198578"/>
                <a:gridCol w="1000132"/>
                <a:gridCol w="1000132"/>
                <a:gridCol w="865158"/>
                <a:gridCol w="1016000"/>
              </a:tblGrid>
              <a:tr h="37084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 занятия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занятий в неделю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 часов в неделю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 недель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 часов в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 год обучения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4ч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144ч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 год обучения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6ч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216ч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 по прогр.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360 ч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ДООП </a:t>
            </a:r>
            <a:r>
              <a:rPr lang="ru-RU" dirty="0" smtClean="0"/>
              <a:t>- </a:t>
            </a:r>
            <a:r>
              <a:rPr lang="ru-RU" dirty="0"/>
              <a:t>это конечный результат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86650" y="987574"/>
            <a:ext cx="7370700" cy="3938134"/>
          </a:xfrm>
        </p:spPr>
        <p:txBody>
          <a:bodyPr/>
          <a:lstStyle/>
          <a:p>
            <a:r>
              <a:rPr lang="ru-RU" sz="2400" dirty="0" smtClean="0"/>
              <a:t>Не может дублировать основное образование (скрытое репетиторство)</a:t>
            </a:r>
          </a:p>
          <a:p>
            <a:r>
              <a:rPr lang="ru-RU" sz="2400" dirty="0" smtClean="0"/>
              <a:t>должна </a:t>
            </a:r>
            <a:r>
              <a:rPr lang="ru-RU" sz="2400" dirty="0" smtClean="0"/>
              <a:t>быть </a:t>
            </a:r>
            <a:r>
              <a:rPr lang="ru-RU" dirty="0"/>
              <a:t>одна, не должна быть </a:t>
            </a:r>
            <a:r>
              <a:rPr lang="ru-RU" dirty="0" smtClean="0"/>
              <a:t>многослойной</a:t>
            </a:r>
            <a:endParaRPr lang="ru-RU" sz="2400" dirty="0" smtClean="0"/>
          </a:p>
          <a:p>
            <a:pPr marL="434975" indent="-342900"/>
            <a:r>
              <a:rPr lang="ru-RU" sz="2400" dirty="0" smtClean="0"/>
              <a:t>должна </a:t>
            </a:r>
            <a:r>
              <a:rPr lang="ru-RU" sz="2400" dirty="0" smtClean="0"/>
              <a:t>быть конкретной, измеримой</a:t>
            </a:r>
          </a:p>
          <a:p>
            <a:pPr marL="92075" indent="22225"/>
            <a:r>
              <a:rPr lang="ru-RU" sz="2400" dirty="0" smtClean="0"/>
              <a:t>соответствовать </a:t>
            </a:r>
            <a:r>
              <a:rPr lang="ru-RU" sz="2400" dirty="0" smtClean="0"/>
              <a:t>возрасту</a:t>
            </a:r>
          </a:p>
          <a:p>
            <a:pPr marL="92075" indent="22225"/>
            <a:r>
              <a:rPr lang="ru-RU" sz="2400" dirty="0" smtClean="0"/>
              <a:t>не </a:t>
            </a:r>
            <a:r>
              <a:rPr lang="ru-RU" sz="2400" dirty="0" smtClean="0"/>
              <a:t>«создать условия </a:t>
            </a:r>
            <a:r>
              <a:rPr lang="ru-RU" sz="2400" dirty="0" smtClean="0"/>
              <a:t>…»</a:t>
            </a:r>
          </a:p>
          <a:p>
            <a:pPr marL="92075" indent="22225"/>
            <a:r>
              <a:rPr lang="ru-RU" sz="2400" dirty="0"/>
              <a:t>н</a:t>
            </a:r>
            <a:r>
              <a:rPr lang="ru-RU" sz="2400" dirty="0" smtClean="0"/>
              <a:t>ачинаться с отглагольного существительного (формирование, </a:t>
            </a:r>
            <a:r>
              <a:rPr lang="ru-RU" sz="2400" dirty="0" err="1" smtClean="0"/>
              <a:t>развитие,воспитание</a:t>
            </a:r>
            <a:r>
              <a:rPr lang="ru-RU" sz="2400" dirty="0" smtClean="0"/>
              <a:t> и т.д.)</a:t>
            </a:r>
            <a:endParaRPr lang="ru-RU" sz="2400" dirty="0" smtClean="0"/>
          </a:p>
          <a:p>
            <a:pPr marL="92075" indent="22225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30276"/>
          </a:xfrm>
        </p:spPr>
        <p:txBody>
          <a:bodyPr/>
          <a:lstStyle/>
          <a:p>
            <a:r>
              <a:rPr lang="ru-RU" dirty="0" smtClean="0"/>
              <a:t>Задачи ДООП -  это пути достижения цели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57158" y="1000114"/>
            <a:ext cx="8358246" cy="3925594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 Делятся на:</a:t>
            </a:r>
          </a:p>
          <a:p>
            <a:r>
              <a:rPr lang="ru-RU" sz="1800" b="1" dirty="0" smtClean="0"/>
              <a:t>Предметные</a:t>
            </a:r>
          </a:p>
          <a:p>
            <a:r>
              <a:rPr lang="ru-RU" sz="1800" b="1" dirty="0" err="1"/>
              <a:t>метапредметные</a:t>
            </a:r>
            <a:r>
              <a:rPr lang="ru-RU" sz="1800" b="1" dirty="0"/>
              <a:t> - </a:t>
            </a:r>
            <a:r>
              <a:rPr lang="ru-RU" sz="1800" b="1" dirty="0" err="1"/>
              <a:t>надпредметные</a:t>
            </a:r>
            <a:r>
              <a:rPr lang="ru-RU" sz="1800" b="1" dirty="0"/>
              <a:t>, те, которые ведут к результату применимому в любой области знаний</a:t>
            </a:r>
            <a:r>
              <a:rPr lang="ru-RU" sz="1800" b="1" dirty="0" smtClean="0"/>
              <a:t>;</a:t>
            </a:r>
          </a:p>
          <a:p>
            <a:r>
              <a:rPr lang="ru-RU" sz="1800" b="1" dirty="0"/>
              <a:t>личностные </a:t>
            </a:r>
            <a:r>
              <a:rPr lang="ru-RU" sz="1800" b="1" dirty="0" smtClean="0"/>
              <a:t> - направлены на формирование ценностных смыслов</a:t>
            </a:r>
          </a:p>
          <a:p>
            <a:pPr>
              <a:buNone/>
            </a:pPr>
            <a:r>
              <a:rPr lang="ru-RU" sz="1800" b="1" dirty="0" smtClean="0"/>
              <a:t>Задач</a:t>
            </a:r>
            <a:r>
              <a:rPr lang="ru-RU" sz="1800" dirty="0" smtClean="0"/>
              <a:t> не должно быть много, и они должны быть </a:t>
            </a:r>
            <a:r>
              <a:rPr lang="ru-RU" sz="1800" b="1" dirty="0" smtClean="0"/>
              <a:t>измеряемыми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Основные ошибки при формулировке задач:</a:t>
            </a:r>
          </a:p>
          <a:p>
            <a:pPr>
              <a:buNone/>
            </a:pPr>
            <a:r>
              <a:rPr lang="ru-RU" sz="1600" dirty="0" smtClean="0"/>
              <a:t>- их « размельчение»  или неоправданное расширение (задача шире, чем цель)</a:t>
            </a:r>
          </a:p>
          <a:p>
            <a:pPr>
              <a:buNone/>
            </a:pPr>
            <a:r>
              <a:rPr lang="ru-RU" sz="1600" dirty="0" smtClean="0"/>
              <a:t>- формальная дифференциация на </a:t>
            </a:r>
            <a:r>
              <a:rPr lang="ru-RU" sz="1600" dirty="0" err="1" smtClean="0"/>
              <a:t>метапредметные</a:t>
            </a:r>
            <a:r>
              <a:rPr lang="ru-RU" sz="1600" dirty="0" smtClean="0"/>
              <a:t>, предметные, личностные </a:t>
            </a:r>
          </a:p>
          <a:p>
            <a:pPr>
              <a:buNone/>
            </a:pPr>
            <a:r>
              <a:rPr lang="ru-RU" sz="1800" dirty="0" smtClean="0"/>
              <a:t>- несоответствие задач возрасту учащихся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1030342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Учебный план - это перечень </a:t>
            </a:r>
            <a:r>
              <a:rPr lang="ru-RU" sz="2000" u="sng" dirty="0" smtClean="0">
                <a:solidFill>
                  <a:schemeClr val="tx1"/>
                </a:solidFill>
              </a:rPr>
              <a:t>блоков</a:t>
            </a:r>
            <a:r>
              <a:rPr lang="ru-RU" sz="2000" dirty="0" smtClean="0">
                <a:solidFill>
                  <a:schemeClr val="tx1"/>
                </a:solidFill>
              </a:rPr>
              <a:t> тем или модулей с указанием количества часов (36 недель)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596458"/>
              </p:ext>
            </p:extLst>
          </p:nvPr>
        </p:nvGraphicFramePr>
        <p:xfrm>
          <a:off x="1142976" y="1857370"/>
          <a:ext cx="6715170" cy="2357455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1119195"/>
                <a:gridCol w="1119195"/>
                <a:gridCol w="1119195"/>
                <a:gridCol w="1119195"/>
                <a:gridCol w="1119195"/>
                <a:gridCol w="1119195"/>
              </a:tblGrid>
              <a:tr h="4259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раздела, блока, модуля.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контроля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47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Теория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Практика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 всему блоку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25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63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за год</a:t>
                      </a:r>
                      <a:endParaRPr lang="ru-RU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214296"/>
            <a:ext cx="7370700" cy="857256"/>
          </a:xfrm>
        </p:spPr>
        <p:txBody>
          <a:bodyPr/>
          <a:lstStyle/>
          <a:p>
            <a:r>
              <a:rPr lang="ru-RU" dirty="0" smtClean="0"/>
              <a:t>Содержание программы включает;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85866"/>
            <a:ext cx="4573742" cy="3639884"/>
          </a:xfrm>
        </p:spPr>
        <p:txBody>
          <a:bodyPr/>
          <a:lstStyle/>
          <a:p>
            <a:pPr lvl="0"/>
            <a:r>
              <a:rPr lang="ru-RU" dirty="0" smtClean="0"/>
              <a:t>наименование раздела</a:t>
            </a:r>
          </a:p>
          <a:p>
            <a:pPr lvl="0"/>
            <a:r>
              <a:rPr lang="ru-RU" dirty="0" smtClean="0"/>
              <a:t> теоретические сведения:</a:t>
            </a:r>
          </a:p>
          <a:p>
            <a:pPr lvl="0"/>
            <a:r>
              <a:rPr lang="ru-RU" dirty="0" smtClean="0"/>
              <a:t>практическая работа в конкретных формах  организации деятельности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292080" y="1285866"/>
            <a:ext cx="3351886" cy="2005964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marL="92075" lvl="0" indent="0">
              <a:buNone/>
            </a:pPr>
            <a:r>
              <a:rPr lang="ru-RU" dirty="0"/>
              <a:t>Ошибки:</a:t>
            </a:r>
          </a:p>
          <a:p>
            <a:pPr marL="92075" lvl="0" indent="0">
              <a:buNone/>
            </a:pPr>
            <a:r>
              <a:rPr lang="ru-RU" dirty="0"/>
              <a:t> – несоответствие содержания задачам</a:t>
            </a:r>
          </a:p>
          <a:p>
            <a:pPr marL="92075" lvl="0" indent="0">
              <a:buNone/>
            </a:pPr>
            <a:r>
              <a:rPr lang="ru-RU" dirty="0"/>
              <a:t>- несоответствие содержания количеству часов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30276"/>
          </a:xfrm>
        </p:spPr>
        <p:txBody>
          <a:bodyPr/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14282" y="1000114"/>
            <a:ext cx="8501122" cy="3925594"/>
          </a:xfrm>
        </p:spPr>
        <p:txBody>
          <a:bodyPr/>
          <a:lstStyle/>
          <a:p>
            <a:r>
              <a:rPr lang="ru-RU" sz="2000" dirty="0"/>
              <a:t>Ф</a:t>
            </a:r>
            <a:r>
              <a:rPr lang="ru-RU" sz="2000" dirty="0" smtClean="0"/>
              <a:t>ормулируются в логике: цель-задачи-результат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пределяют основные компетенции</a:t>
            </a:r>
            <a:r>
              <a:rPr lang="ru-RU" sz="2000" dirty="0"/>
              <a:t>:</a:t>
            </a:r>
            <a:r>
              <a:rPr lang="ru-RU" sz="2000" dirty="0" smtClean="0"/>
              <a:t> </a:t>
            </a:r>
          </a:p>
          <a:p>
            <a:pPr marL="76200" indent="0">
              <a:buNone/>
            </a:pPr>
            <a:r>
              <a:rPr lang="ru-RU" sz="2000" b="1" dirty="0" smtClean="0"/>
              <a:t>      личностные, </a:t>
            </a:r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,  предметные,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Используются формулировки: «будут знать…», «будут уметь…», «научатся…», «будут демонстрировать…», «смогут выполнить…», «смогут показать…»</a:t>
            </a:r>
            <a:endParaRPr lang="ru-RU" altLang="ru-RU" sz="2000" dirty="0" smtClean="0"/>
          </a:p>
          <a:p>
            <a:pPr marL="182563" indent="174625">
              <a:buNone/>
            </a:pPr>
            <a:r>
              <a:rPr lang="ru-RU" dirty="0" smtClean="0">
                <a:solidFill>
                  <a:srgbClr val="FF0000"/>
                </a:solidFill>
              </a:rPr>
              <a:t>В результатах должна быть конкретика, а не </a:t>
            </a:r>
            <a:r>
              <a:rPr lang="ru-RU" dirty="0" err="1" smtClean="0">
                <a:solidFill>
                  <a:srgbClr val="FF0000"/>
                </a:solidFill>
              </a:rPr>
              <a:t>переформулировка</a:t>
            </a:r>
            <a:r>
              <a:rPr lang="ru-RU" dirty="0" smtClean="0">
                <a:solidFill>
                  <a:srgbClr val="FF0000"/>
                </a:solidFill>
              </a:rPr>
              <a:t> задач.</a:t>
            </a:r>
          </a:p>
          <a:p>
            <a:pPr marL="182563" indent="174625">
              <a:buNone/>
            </a:pPr>
            <a:r>
              <a:rPr lang="ru-RU" dirty="0" smtClean="0">
                <a:solidFill>
                  <a:srgbClr val="FF0000"/>
                </a:solidFill>
              </a:rPr>
              <a:t> Результаты должны быть измеряемы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Комплекс организационно-педагогических условий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6650" y="1214428"/>
            <a:ext cx="7370700" cy="3711280"/>
          </a:xfrm>
        </p:spPr>
        <p:txBody>
          <a:bodyPr/>
          <a:lstStyle/>
          <a:p>
            <a:r>
              <a:rPr lang="ru-RU" b="1" i="1" dirty="0" smtClean="0"/>
              <a:t>Условия реализации программы:</a:t>
            </a:r>
          </a:p>
          <a:p>
            <a:pPr>
              <a:buNone/>
            </a:pPr>
            <a:r>
              <a:rPr lang="ru-RU" dirty="0" smtClean="0"/>
              <a:t>материально-техническое обеспечение</a:t>
            </a:r>
          </a:p>
          <a:p>
            <a:pPr lvl="0">
              <a:buNone/>
            </a:pPr>
            <a:r>
              <a:rPr lang="ru-RU" dirty="0" smtClean="0"/>
              <a:t>информационное обеспечение</a:t>
            </a:r>
          </a:p>
          <a:p>
            <a:pPr lvl="0">
              <a:buNone/>
            </a:pPr>
            <a:r>
              <a:rPr lang="ru-RU" dirty="0" smtClean="0"/>
              <a:t>кадровое обеспечение</a:t>
            </a:r>
            <a:r>
              <a:rPr lang="ru-RU" dirty="0"/>
              <a:t> </a:t>
            </a:r>
            <a:r>
              <a:rPr lang="ru-RU" dirty="0" smtClean="0"/>
              <a:t>(если необходимо)</a:t>
            </a:r>
          </a:p>
          <a:p>
            <a:r>
              <a:rPr lang="ru-RU" b="1" i="1" dirty="0" smtClean="0"/>
              <a:t>Формы аттестации:</a:t>
            </a:r>
            <a:endParaRPr lang="ru-RU" b="1" dirty="0" smtClean="0"/>
          </a:p>
          <a:p>
            <a:pPr lvl="0">
              <a:buNone/>
            </a:pPr>
            <a:r>
              <a:rPr lang="ru-RU" dirty="0" smtClean="0"/>
              <a:t>по итогам учебного года</a:t>
            </a:r>
          </a:p>
          <a:p>
            <a:pPr>
              <a:buNone/>
            </a:pPr>
            <a:r>
              <a:rPr lang="ru-RU" dirty="0" smtClean="0"/>
              <a:t>по итогам освоения программы</a:t>
            </a:r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Федеральные нормативные документы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843558"/>
            <a:ext cx="8568952" cy="408215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Федеральный </a:t>
            </a:r>
            <a:r>
              <a:rPr lang="ru-RU" dirty="0"/>
              <a:t>закон  от 29.12.2012 г. № 273-ФЗ  «Об образовании в </a:t>
            </a:r>
            <a:r>
              <a:rPr lang="ru-RU" dirty="0" smtClean="0"/>
              <a:t>РФ».</a:t>
            </a:r>
          </a:p>
          <a:p>
            <a:r>
              <a:rPr lang="ru-RU" dirty="0"/>
              <a:t>Концепции развития ДО от 04.09.2014 № </a:t>
            </a:r>
            <a:r>
              <a:rPr lang="ru-RU" dirty="0" smtClean="0"/>
              <a:t>1726-р</a:t>
            </a:r>
            <a:endParaRPr lang="ru-RU" dirty="0"/>
          </a:p>
          <a:p>
            <a:r>
              <a:rPr lang="ru-RU" dirty="0" smtClean="0"/>
              <a:t>СанПиН </a:t>
            </a:r>
            <a:r>
              <a:rPr lang="ru-RU" dirty="0"/>
              <a:t>2.4.4. </a:t>
            </a:r>
            <a:r>
              <a:rPr lang="ru-RU" dirty="0" smtClean="0"/>
              <a:t>3172-14 (от </a:t>
            </a:r>
            <a:r>
              <a:rPr lang="ru-RU" dirty="0"/>
              <a:t>4.07.2017г. № 41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Минпрос</a:t>
            </a:r>
            <a:r>
              <a:rPr lang="ru-RU" dirty="0" smtClean="0"/>
              <a:t> </a:t>
            </a:r>
            <a:r>
              <a:rPr lang="ru-RU" dirty="0"/>
              <a:t>РФ от 09 ноября 2018 г. № </a:t>
            </a:r>
            <a:r>
              <a:rPr lang="ru-RU" dirty="0" smtClean="0"/>
              <a:t>196</a:t>
            </a:r>
          </a:p>
          <a:p>
            <a:r>
              <a:rPr lang="ru-RU" dirty="0" smtClean="0"/>
              <a:t>Письмо </a:t>
            </a:r>
            <a:r>
              <a:rPr lang="ru-RU" dirty="0"/>
              <a:t>Министерства образования и науки  </a:t>
            </a:r>
            <a:r>
              <a:rPr lang="ru-RU" dirty="0" smtClean="0"/>
              <a:t>РФ от </a:t>
            </a:r>
            <a:r>
              <a:rPr lang="ru-RU" dirty="0"/>
              <a:t>18.11.2015г. № 09-3242 </a:t>
            </a:r>
            <a:r>
              <a:rPr lang="ru-RU" dirty="0" smtClean="0"/>
              <a:t>Метод. </a:t>
            </a:r>
            <a:r>
              <a:rPr lang="ru-RU" dirty="0"/>
              <a:t>рекомендации по </a:t>
            </a:r>
            <a:r>
              <a:rPr lang="ru-RU" dirty="0" smtClean="0"/>
              <a:t>ДОП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8079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101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85720" y="285734"/>
            <a:ext cx="8643998" cy="4714908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Формы представления результатов</a:t>
            </a:r>
            <a:r>
              <a:rPr lang="ru-RU" sz="1600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algn="ctr">
              <a:buNone/>
            </a:pPr>
            <a:endParaRPr lang="ru-RU" sz="16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соревнования, сдача нормативов, тестирование и т.п.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участие в выставках, конкурсах, фестивалях, презентация проекта и т.п.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отчетное занятие, отчетный концерт, спектакль</a:t>
            </a:r>
          </a:p>
          <a:p>
            <a:pPr marL="182563" indent="174625">
              <a:buNone/>
            </a:pPr>
            <a:r>
              <a:rPr lang="ru-RU" sz="16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Оценочные материалы </a:t>
            </a:r>
            <a:r>
              <a:rPr lang="ru-RU" sz="1600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</a:t>
            </a:r>
            <a:r>
              <a:rPr lang="ru-RU" sz="1600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пакет диагностических методик, позволяющих определить достижение учащимися планируемых результатов</a:t>
            </a:r>
            <a:r>
              <a:rPr lang="ru-RU" sz="1600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 могут быть: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 выполнения контрольных нормативов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 соревнований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 выполнения теста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психолого-педагогическая диагностика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 и итоги конкурса.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фото-, видеоотчет     и др.</a:t>
            </a:r>
          </a:p>
          <a:p>
            <a:pPr lvl="0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601714"/>
          </a:xfrm>
        </p:spPr>
        <p:txBody>
          <a:bodyPr/>
          <a:lstStyle/>
          <a:p>
            <a:r>
              <a:rPr lang="ru-RU" dirty="0" smtClean="0"/>
              <a:t>Методическое обеспечение.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071552"/>
            <a:ext cx="8429684" cy="3854156"/>
          </a:xfrm>
        </p:spPr>
        <p:txBody>
          <a:bodyPr/>
          <a:lstStyle/>
          <a:p>
            <a:pPr marL="182563" indent="174625"/>
            <a:r>
              <a:rPr lang="ru-RU" sz="1800" dirty="0" smtClean="0"/>
              <a:t>Методическое </a:t>
            </a:r>
            <a:r>
              <a:rPr lang="ru-RU" sz="1800" dirty="0" smtClean="0"/>
              <a:t>обеспечение – </a:t>
            </a:r>
            <a:r>
              <a:rPr lang="ru-RU" sz="1800" dirty="0" smtClean="0"/>
              <a:t>это описание методов и технологии преподавания; форм организации учебного занятия; описание обеспечения программы методическими видами продукции (инструкции, технологические карты, комплексы заданий, образцы работ, стенды и наглядность и </a:t>
            </a:r>
            <a:r>
              <a:rPr lang="ru-RU" sz="1800" dirty="0" err="1" smtClean="0"/>
              <a:t>т.п</a:t>
            </a:r>
            <a:r>
              <a:rPr lang="ru-RU" sz="1800" dirty="0" smtClean="0"/>
              <a:t> в приложении.)</a:t>
            </a:r>
          </a:p>
          <a:p>
            <a:pPr marL="182563" indent="174625">
              <a:buNone/>
            </a:pPr>
            <a:r>
              <a:rPr lang="ru-RU" sz="1800" i="1" dirty="0" smtClean="0"/>
              <a:t>Может  так же содержать:</a:t>
            </a:r>
            <a:endParaRPr lang="ru-RU" sz="1800" dirty="0" smtClean="0"/>
          </a:p>
          <a:p>
            <a:pPr marL="182563" lvl="0" indent="174625"/>
            <a:r>
              <a:rPr lang="ru-RU" sz="1800" i="1" dirty="0" smtClean="0"/>
              <a:t>алгоритм учебного занятия</a:t>
            </a:r>
            <a:endParaRPr lang="ru-RU" sz="1800" dirty="0" smtClean="0"/>
          </a:p>
          <a:p>
            <a:pPr marL="182563" lvl="0" indent="174625"/>
            <a:r>
              <a:rPr lang="ru-RU" sz="1800" i="1" dirty="0" smtClean="0"/>
              <a:t>индивидуальные учебные планы (</a:t>
            </a:r>
            <a:r>
              <a:rPr lang="ru-RU" sz="1800" dirty="0" smtClean="0"/>
              <a:t>для работы с одаренными, с ОВЗ)</a:t>
            </a:r>
          </a:p>
          <a:p>
            <a:pPr marL="182563" lvl="0" indent="174625"/>
            <a:r>
              <a:rPr lang="ru-RU" sz="1800" i="1" dirty="0" smtClean="0"/>
              <a:t>рекомендации и технологические карты проведения лабораторных, экспериментальных занятий и т.д.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календарный учебный график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203598"/>
            <a:ext cx="8001056" cy="3722110"/>
          </a:xfrm>
        </p:spPr>
        <p:txBody>
          <a:bodyPr/>
          <a:lstStyle/>
          <a:p>
            <a:r>
              <a:rPr lang="ru-RU" sz="1800" dirty="0" smtClean="0"/>
              <a:t>Составляется на 36 учебных недель плюс  каникулярное время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30917"/>
              </p:ext>
            </p:extLst>
          </p:nvPr>
        </p:nvGraphicFramePr>
        <p:xfrm>
          <a:off x="755576" y="1779662"/>
          <a:ext cx="6858047" cy="1026160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562578"/>
                <a:gridCol w="723315"/>
                <a:gridCol w="2009208"/>
                <a:gridCol w="776865"/>
                <a:gridCol w="928694"/>
                <a:gridCol w="877666"/>
                <a:gridCol w="97972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месяц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Дата 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Тема занятия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Форма проведения 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Кол-во часов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Форма контроля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Примечание 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8917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Список источников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6650" y="843558"/>
            <a:ext cx="7370700" cy="4082150"/>
          </a:xfrm>
        </p:spPr>
        <p:txBody>
          <a:bodyPr/>
          <a:lstStyle/>
          <a:p>
            <a:r>
              <a:rPr lang="ru-RU" dirty="0" smtClean="0"/>
              <a:t>Нормативно-правовые документы</a:t>
            </a:r>
          </a:p>
          <a:p>
            <a:r>
              <a:rPr lang="ru-RU" dirty="0" smtClean="0"/>
              <a:t>Литература для педагогов</a:t>
            </a:r>
          </a:p>
          <a:p>
            <a:r>
              <a:rPr lang="ru-RU" dirty="0" smtClean="0"/>
              <a:t>Литература для родителей</a:t>
            </a:r>
          </a:p>
          <a:p>
            <a:pPr marL="76200" indent="0">
              <a:buNone/>
            </a:pPr>
            <a:r>
              <a:rPr lang="ru-RU" dirty="0" smtClean="0"/>
              <a:t>Интернет ссылки должны оформляться в соответствии с требованиями 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Она не должна повторяться 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483519"/>
            <a:ext cx="8244408" cy="424882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Положение </a:t>
            </a:r>
            <a:r>
              <a:rPr lang="ru-RU" dirty="0">
                <a:solidFill>
                  <a:schemeClr val="bg1"/>
                </a:solidFill>
              </a:rPr>
              <a:t>о требованиях и порядке разработке и реализации </a:t>
            </a:r>
            <a:r>
              <a:rPr lang="ru-RU" dirty="0" smtClean="0">
                <a:solidFill>
                  <a:schemeClr val="bg1"/>
                </a:solidFill>
              </a:rPr>
              <a:t>ДОП </a:t>
            </a:r>
            <a:r>
              <a:rPr lang="en-US" u="sng" dirty="0" smtClean="0">
                <a:solidFill>
                  <a:schemeClr val="bg1"/>
                </a:solidFill>
              </a:rPr>
              <a:t>Htps</a:t>
            </a:r>
            <a:r>
              <a:rPr lang="en-US" u="sng" dirty="0">
                <a:solidFill>
                  <a:schemeClr val="bg1"/>
                </a:solidFill>
              </a:rPr>
              <a:t>://kcdod.khb.ru/files/documents/14705_pr_229p_ot_20_07_2018_1_str_merged_compressed.pdf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Разъяснения Л.Н. </a:t>
            </a:r>
            <a:r>
              <a:rPr lang="ru-RU" dirty="0" err="1" smtClean="0">
                <a:solidFill>
                  <a:schemeClr val="bg1"/>
                </a:solidFill>
              </a:rPr>
              <a:t>Буйловой</a:t>
            </a:r>
            <a:r>
              <a:rPr lang="ru-RU" dirty="0" smtClean="0">
                <a:solidFill>
                  <a:schemeClr val="bg1"/>
                </a:solidFill>
              </a:rPr>
              <a:t> к Приказу Министерства просвещения № 196 от 9.11.18г об утверждении порядка организации и осуществления образовательной деятельности по ДОП </a:t>
            </a:r>
            <a:r>
              <a:rPr lang="ru-RU" dirty="0">
                <a:solidFill>
                  <a:schemeClr val="bg1"/>
                </a:solidFill>
              </a:rPr>
              <a:t>требованиях и порядке разработке и реализации </a:t>
            </a:r>
            <a:r>
              <a:rPr lang="ru-RU" dirty="0" smtClean="0">
                <a:solidFill>
                  <a:schemeClr val="bg1"/>
                </a:solidFill>
              </a:rPr>
              <a:t>ДООП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Http</a:t>
            </a:r>
            <a:r>
              <a:rPr lang="ru-RU" u="sng" dirty="0" smtClean="0">
                <a:solidFill>
                  <a:schemeClr val="bg1"/>
                </a:solidFill>
              </a:rPr>
              <a:t>:</a:t>
            </a:r>
            <a:r>
              <a:rPr lang="en-US" u="sng" dirty="0" smtClean="0">
                <a:solidFill>
                  <a:schemeClr val="bg1"/>
                </a:solidFill>
              </a:rPr>
              <a:t>//</a:t>
            </a:r>
            <a:r>
              <a:rPr lang="en-US" u="sng" dirty="0" err="1" smtClean="0">
                <a:solidFill>
                  <a:schemeClr val="bg1"/>
                </a:solidFill>
              </a:rPr>
              <a:t>prodod.moscow</a:t>
            </a:r>
            <a:r>
              <a:rPr lang="en-US" u="sng" dirty="0" smtClean="0">
                <a:solidFill>
                  <a:schemeClr val="bg1"/>
                </a:solidFill>
              </a:rPr>
              <a:t>/</a:t>
            </a:r>
            <a:r>
              <a:rPr lang="en-US" u="sng" dirty="0" err="1" smtClean="0">
                <a:solidFill>
                  <a:schemeClr val="bg1"/>
                </a:solidFill>
              </a:rPr>
              <a:t>arhives</a:t>
            </a:r>
            <a:r>
              <a:rPr lang="en-US" u="sng" smtClean="0">
                <a:solidFill>
                  <a:schemeClr val="bg1"/>
                </a:solidFill>
              </a:rPr>
              <a:t>/11154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294967295"/>
          </p:nvPr>
        </p:nvSpPr>
        <p:spPr>
          <a:xfrm>
            <a:off x="0" y="4749800"/>
            <a:ext cx="549275" cy="3937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49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Региональные нормативные документы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31590"/>
            <a:ext cx="8136904" cy="3794118"/>
          </a:xfrm>
        </p:spPr>
        <p:txBody>
          <a:bodyPr/>
          <a:lstStyle/>
          <a:p>
            <a:r>
              <a:rPr lang="ru-RU" dirty="0"/>
              <a:t>Концепция персонифицированного дополнительного образования детей в Хабаровском крае </a:t>
            </a:r>
            <a:r>
              <a:rPr lang="ru-RU" dirty="0" smtClean="0"/>
              <a:t>от </a:t>
            </a:r>
            <a:r>
              <a:rPr lang="ru-RU" dirty="0"/>
              <a:t>05.08.2019г.</a:t>
            </a:r>
          </a:p>
          <a:p>
            <a:r>
              <a:rPr lang="ru-RU" dirty="0" smtClean="0"/>
              <a:t>Правила ПФ </a:t>
            </a:r>
            <a:r>
              <a:rPr lang="ru-RU" dirty="0" err="1" smtClean="0"/>
              <a:t>Миниобра</a:t>
            </a:r>
            <a:r>
              <a:rPr lang="ru-RU" dirty="0" smtClean="0"/>
              <a:t> Хабаровского </a:t>
            </a:r>
            <a:r>
              <a:rPr lang="ru-RU" dirty="0"/>
              <a:t>края от 26.09.2019г. №1321 </a:t>
            </a:r>
            <a:endParaRPr lang="ru-RU" dirty="0" smtClean="0"/>
          </a:p>
          <a:p>
            <a:r>
              <a:rPr lang="ru-RU" dirty="0" smtClean="0"/>
              <a:t>Приказ  </a:t>
            </a:r>
            <a:r>
              <a:rPr lang="ru-RU" dirty="0"/>
              <a:t>КГАОУ ДО РМЦ </a:t>
            </a:r>
            <a:r>
              <a:rPr lang="ru-RU" dirty="0" smtClean="0"/>
              <a:t>№ </a:t>
            </a:r>
            <a:r>
              <a:rPr lang="ru-RU" dirty="0"/>
              <a:t>383П от 26.09.2019 об утверждении Положения о дополнительной общеобразовательной программе в Хабаровском </a:t>
            </a:r>
            <a:r>
              <a:rPr lang="ru-RU" sz="1600" dirty="0" smtClean="0"/>
              <a:t>крае. </a:t>
            </a:r>
            <a:r>
              <a:rPr lang="ru-RU" sz="1600" u="sng" dirty="0" smtClean="0"/>
              <a:t>https</a:t>
            </a:r>
            <a:r>
              <a:rPr lang="ru-RU" sz="1600" u="sng" dirty="0"/>
              <a:t>://kcdod.khb.ru/files/documents/15474_pr_383p_26_09_2019.pdf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041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ДООП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28596" y="928676"/>
            <a:ext cx="4036429" cy="3997074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sz="2000" b="1" dirty="0" smtClean="0"/>
              <a:t>Титульный лист </a:t>
            </a:r>
            <a:endParaRPr lang="ru-RU" sz="2000" dirty="0" smtClean="0"/>
          </a:p>
          <a:p>
            <a:r>
              <a:rPr lang="ru-RU" sz="2000" dirty="0" smtClean="0"/>
              <a:t>2.</a:t>
            </a:r>
            <a:r>
              <a:rPr lang="ru-RU" sz="2000" b="1" dirty="0" smtClean="0"/>
              <a:t>Комплекс основных характеристик ДООП:</a:t>
            </a:r>
            <a:endParaRPr lang="ru-RU" sz="2000" dirty="0" smtClean="0"/>
          </a:p>
          <a:p>
            <a:r>
              <a:rPr lang="ru-RU" sz="2000" dirty="0" smtClean="0"/>
              <a:t>Пояснительная записка</a:t>
            </a:r>
          </a:p>
          <a:p>
            <a:r>
              <a:rPr lang="ru-RU" sz="2000" dirty="0" smtClean="0"/>
              <a:t>Учебный план</a:t>
            </a:r>
          </a:p>
          <a:p>
            <a:r>
              <a:rPr lang="ru-RU" sz="2000" dirty="0" smtClean="0"/>
              <a:t>Содержание программы</a:t>
            </a:r>
          </a:p>
          <a:p>
            <a:r>
              <a:rPr lang="ru-RU" sz="2000" dirty="0" smtClean="0"/>
              <a:t>Планируемые результаты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72000" y="915566"/>
            <a:ext cx="4071966" cy="4010184"/>
          </a:xfrm>
        </p:spPr>
        <p:txBody>
          <a:bodyPr/>
          <a:lstStyle/>
          <a:p>
            <a:r>
              <a:rPr lang="ru-RU" dirty="0" smtClean="0"/>
              <a:t>3.</a:t>
            </a:r>
            <a:r>
              <a:rPr lang="ru-RU" b="1" dirty="0" smtClean="0"/>
              <a:t>Комплекс организационно-педагогических условий:</a:t>
            </a:r>
            <a:endParaRPr lang="ru-RU" dirty="0" smtClean="0"/>
          </a:p>
          <a:p>
            <a:r>
              <a:rPr lang="ru-RU" dirty="0" smtClean="0"/>
              <a:t>Условия реализации программы</a:t>
            </a:r>
          </a:p>
          <a:p>
            <a:r>
              <a:rPr lang="ru-RU" dirty="0" smtClean="0"/>
              <a:t> Формы аттестации</a:t>
            </a:r>
          </a:p>
          <a:p>
            <a:r>
              <a:rPr lang="ru-RU" dirty="0" smtClean="0"/>
              <a:t> Оценочные материалы</a:t>
            </a:r>
          </a:p>
          <a:p>
            <a:r>
              <a:rPr lang="ru-RU" dirty="0" smtClean="0"/>
              <a:t>Методическое материалы</a:t>
            </a:r>
          </a:p>
          <a:p>
            <a:r>
              <a:rPr lang="ru-RU" dirty="0" smtClean="0"/>
              <a:t>Рабочие программы и подпрограммы</a:t>
            </a:r>
          </a:p>
          <a:p>
            <a:r>
              <a:rPr lang="ru-RU" dirty="0" smtClean="0"/>
              <a:t>Календарно-учебный график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Список литературы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7" name="Google Shape;177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Титульный лист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idx="1"/>
          </p:nvPr>
        </p:nvSpPr>
        <p:spPr>
          <a:xfrm>
            <a:off x="886650" y="1071552"/>
            <a:ext cx="6542870" cy="3854156"/>
          </a:xfrm>
        </p:spPr>
        <p:txBody>
          <a:bodyPr/>
          <a:lstStyle/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r>
              <a:rPr lang="ru-RU" sz="1800" dirty="0" smtClean="0"/>
              <a:t>1. Учредитель организации, учреждение, полное его название</a:t>
            </a:r>
          </a:p>
          <a:p>
            <a:pPr>
              <a:buNone/>
            </a:pPr>
            <a:r>
              <a:rPr lang="ru-RU" sz="1800" dirty="0" smtClean="0"/>
              <a:t>2. Название ДООП с указанием направленности</a:t>
            </a:r>
          </a:p>
          <a:p>
            <a:pPr>
              <a:buNone/>
            </a:pPr>
            <a:r>
              <a:rPr lang="ru-RU" sz="1800" dirty="0" smtClean="0"/>
              <a:t>3. Срок реализации</a:t>
            </a:r>
          </a:p>
          <a:p>
            <a:pPr>
              <a:buNone/>
            </a:pPr>
            <a:r>
              <a:rPr lang="ru-RU" sz="1800" dirty="0" smtClean="0"/>
              <a:t>4. Уровень усвоения (если имеется)</a:t>
            </a:r>
          </a:p>
          <a:p>
            <a:pPr>
              <a:buNone/>
            </a:pPr>
            <a:r>
              <a:rPr lang="ru-RU" sz="1800" dirty="0" smtClean="0"/>
              <a:t>5. Возраст детей</a:t>
            </a:r>
          </a:p>
          <a:p>
            <a:pPr>
              <a:buNone/>
            </a:pPr>
            <a:r>
              <a:rPr lang="ru-RU" sz="1800" dirty="0" smtClean="0"/>
              <a:t>6. ФИО должность </a:t>
            </a:r>
            <a:r>
              <a:rPr lang="ru-RU" sz="1800" dirty="0" err="1" smtClean="0"/>
              <a:t>автора\составителя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7. Место, год создания</a:t>
            </a:r>
          </a:p>
          <a:p>
            <a:pPr>
              <a:buNone/>
            </a:pPr>
            <a:r>
              <a:rPr lang="ru-RU" sz="1800" dirty="0" smtClean="0"/>
              <a:t>8. Кем утверждено  и согласовано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endParaRPr lang="ru-RU" sz="900" dirty="0" smtClean="0"/>
          </a:p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r>
              <a:rPr lang="ru-RU" sz="900" dirty="0" smtClean="0"/>
              <a:t>	</a:t>
            </a:r>
            <a:endParaRPr lang="ru-RU" sz="900" dirty="0"/>
          </a:p>
        </p:txBody>
      </p:sp>
      <p:sp>
        <p:nvSpPr>
          <p:cNvPr id="160" name="Google Shape;160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147" name="Google Shape;147;p17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7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49" name="Google Shape;149;p1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17"/>
          <p:cNvSpPr/>
          <p:nvPr/>
        </p:nvSpPr>
        <p:spPr>
          <a:xfrm>
            <a:off x="6192650" y="1898869"/>
            <a:ext cx="914124" cy="914076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" name="Google Shape;152;p17"/>
          <p:cNvGrpSpPr/>
          <p:nvPr/>
        </p:nvGrpSpPr>
        <p:grpSpPr>
          <a:xfrm>
            <a:off x="6931317" y="1443562"/>
            <a:ext cx="671511" cy="671549"/>
            <a:chOff x="570875" y="4322250"/>
            <a:chExt cx="443300" cy="443325"/>
          </a:xfrm>
        </p:grpSpPr>
        <p:sp>
          <p:nvSpPr>
            <p:cNvPr id="153" name="Google Shape;153;p17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" name="Google Shape;157;p17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7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записка: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idx="1"/>
          </p:nvPr>
        </p:nvSpPr>
        <p:spPr>
          <a:xfrm>
            <a:off x="886650" y="1071552"/>
            <a:ext cx="5197518" cy="3854156"/>
          </a:xfrm>
        </p:spPr>
        <p:txBody>
          <a:bodyPr/>
          <a:lstStyle/>
          <a:p>
            <a:pPr>
              <a:buNone/>
            </a:pPr>
            <a:r>
              <a:rPr lang="ru-RU" sz="900" dirty="0" smtClean="0"/>
              <a:t> </a:t>
            </a:r>
            <a:endParaRPr lang="ru-RU" sz="1800" dirty="0" smtClean="0"/>
          </a:p>
          <a:p>
            <a:r>
              <a:rPr lang="ru-RU" sz="1800" dirty="0" smtClean="0"/>
              <a:t>Классификация (по уровню освоения, по степени авторства, по форме организации)</a:t>
            </a:r>
          </a:p>
          <a:p>
            <a:r>
              <a:rPr lang="ru-RU" sz="1800" dirty="0" smtClean="0"/>
              <a:t>Направленность, вид деятельности </a:t>
            </a:r>
          </a:p>
          <a:p>
            <a:r>
              <a:rPr lang="ru-RU" sz="1800" dirty="0" smtClean="0"/>
              <a:t>актуальность, педагогическая целесообразность</a:t>
            </a:r>
          </a:p>
          <a:p>
            <a:r>
              <a:rPr lang="ru-RU" sz="1800" dirty="0" smtClean="0"/>
              <a:t> новизна</a:t>
            </a:r>
          </a:p>
          <a:p>
            <a:r>
              <a:rPr lang="ru-RU" sz="1800" dirty="0" smtClean="0"/>
              <a:t> адресат</a:t>
            </a:r>
          </a:p>
          <a:p>
            <a:r>
              <a:rPr lang="ru-RU" sz="1800" dirty="0" smtClean="0"/>
              <a:t> объем и сроки усвоения</a:t>
            </a:r>
          </a:p>
          <a:p>
            <a:r>
              <a:rPr lang="ru-RU" sz="1800" dirty="0" smtClean="0"/>
              <a:t> режим и формы организации занятий.</a:t>
            </a:r>
          </a:p>
          <a:p>
            <a:endParaRPr lang="ru-RU" sz="9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endParaRPr lang="ru-RU" sz="900" dirty="0" smtClean="0"/>
          </a:p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r>
              <a:rPr lang="ru-RU" sz="900" dirty="0" smtClean="0"/>
              <a:t>	</a:t>
            </a:r>
            <a:endParaRPr lang="ru-RU" sz="900" dirty="0"/>
          </a:p>
        </p:txBody>
      </p:sp>
      <p:sp>
        <p:nvSpPr>
          <p:cNvPr id="160" name="Google Shape;160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147" name="Google Shape;147;p17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148;p17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49" name="Google Shape;149;p1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17"/>
          <p:cNvSpPr/>
          <p:nvPr/>
        </p:nvSpPr>
        <p:spPr>
          <a:xfrm>
            <a:off x="6192648" y="2343680"/>
            <a:ext cx="1894161" cy="914076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F0000"/>
                </a:solidFill>
              </a:rPr>
              <a:t>Неправильно : </a:t>
            </a:r>
            <a:r>
              <a:rPr lang="ru-RU" dirty="0" smtClean="0"/>
              <a:t>логопедия, подготовка к школе</a:t>
            </a:r>
            <a:endParaRPr dirty="0"/>
          </a:p>
        </p:txBody>
      </p:sp>
      <p:sp>
        <p:nvSpPr>
          <p:cNvPr id="157" name="Google Shape;157;p17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933822" cy="857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Приказ 196 «…ДОП </a:t>
            </a:r>
            <a:r>
              <a:rPr lang="ru-RU" dirty="0">
                <a:solidFill>
                  <a:schemeClr val="tx1"/>
                </a:solidFill>
              </a:rPr>
              <a:t>должна быть направлена </a:t>
            </a:r>
            <a:r>
              <a:rPr lang="ru-RU" dirty="0" smtClean="0">
                <a:solidFill>
                  <a:schemeClr val="tx1"/>
                </a:solidFill>
              </a:rPr>
              <a:t>на: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31590"/>
            <a:ext cx="8280920" cy="3794118"/>
          </a:xfrm>
        </p:spPr>
        <p:txBody>
          <a:bodyPr/>
          <a:lstStyle/>
          <a:p>
            <a:pPr marL="0" indent="265113"/>
            <a:r>
              <a:rPr lang="ru-RU" sz="1800" dirty="0" smtClean="0"/>
              <a:t>формирование </a:t>
            </a:r>
            <a:r>
              <a:rPr lang="ru-RU" sz="1800" dirty="0"/>
              <a:t>и развитие творческих </a:t>
            </a:r>
            <a:r>
              <a:rPr lang="ru-RU" sz="1800" dirty="0" smtClean="0"/>
              <a:t>способностей;</a:t>
            </a:r>
          </a:p>
          <a:p>
            <a:pPr marL="0" indent="265113"/>
            <a:r>
              <a:rPr lang="ru-RU" sz="1800" dirty="0" smtClean="0"/>
              <a:t>удовлетворение </a:t>
            </a:r>
            <a:r>
              <a:rPr lang="ru-RU" sz="1800" dirty="0"/>
              <a:t>индивидуальных потребностей обучающихся в интеллектуальном, нравственном, художественно-эстетическом развитии, а также в занятиях физической культурой и спортом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формирование </a:t>
            </a:r>
            <a:r>
              <a:rPr lang="ru-RU" sz="1800" dirty="0"/>
              <a:t>культуры здорового и безопасного образа жизни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обеспечение </a:t>
            </a:r>
            <a:r>
              <a:rPr lang="ru-RU" sz="1800" dirty="0"/>
              <a:t>духовно-нравственного, гражданско-патриотического, военно-патриотического, трудового воспитания обучающихся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выявление</a:t>
            </a:r>
            <a:r>
              <a:rPr lang="ru-RU" sz="1800" dirty="0"/>
              <a:t>, развитие и поддержку талантливых </a:t>
            </a:r>
            <a:r>
              <a:rPr lang="ru-RU" sz="1800" dirty="0" smtClean="0"/>
              <a:t>обучающихся;</a:t>
            </a:r>
          </a:p>
          <a:p>
            <a:pPr marL="0" indent="265113"/>
            <a:r>
              <a:rPr lang="ru-RU" sz="1800" dirty="0" smtClean="0"/>
              <a:t>профессиональную </a:t>
            </a:r>
            <a:r>
              <a:rPr lang="ru-RU" sz="1800" dirty="0"/>
              <a:t>ориентацию обучающихся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создание </a:t>
            </a:r>
            <a:r>
              <a:rPr lang="ru-RU" sz="1800" dirty="0"/>
              <a:t>и обеспечение необходимых условий для личностного развития, профессионального самоопределения и творческого труда обучающихся;</a:t>
            </a:r>
            <a:br>
              <a:rPr lang="ru-RU" sz="1800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7482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9582"/>
            <a:ext cx="7789806" cy="3866126"/>
          </a:xfrm>
        </p:spPr>
        <p:txBody>
          <a:bodyPr/>
          <a:lstStyle/>
          <a:p>
            <a:pPr marL="0" indent="265113"/>
            <a:r>
              <a:rPr lang="ru-RU" sz="1800" dirty="0"/>
              <a:t>подготовку спортивного резерва и спортсменов высокого класса в соответствии с федеральными стандартами спортивной подготовки, в том числе из числа обучающихся с ограниченными возможностями здоровья, детей-инвалидов и инвалидов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социализацию </a:t>
            </a:r>
            <a:r>
              <a:rPr lang="ru-RU" sz="1800" dirty="0"/>
              <a:t>и адаптацию обучающихся к жизни в обществе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формирование </a:t>
            </a:r>
            <a:r>
              <a:rPr lang="ru-RU" sz="1800" dirty="0"/>
              <a:t>общей культуры обучающихся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удовлетворение </a:t>
            </a:r>
            <a:r>
              <a:rPr lang="ru-RU" sz="1800" dirty="0"/>
              <a:t>иных образовательных потребностей и интересов обучающихся, не противоречащих законодательству Российской Федерации, осуществляемых за </a:t>
            </a:r>
            <a:r>
              <a:rPr lang="ru-RU" sz="1800" b="1" dirty="0"/>
              <a:t>пределами федеральных государственных образовательных стандартов и федеральных государственных требований.</a:t>
            </a:r>
          </a:p>
          <a:p>
            <a:pPr marL="0" indent="265113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141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398400"/>
            <a:ext cx="8358246" cy="673152"/>
          </a:xfrm>
        </p:spPr>
        <p:txBody>
          <a:bodyPr/>
          <a:lstStyle/>
          <a:p>
            <a:pPr algn="ctr"/>
            <a:r>
              <a:rPr lang="ru-RU" dirty="0" smtClean="0"/>
              <a:t>Актуальность - своевременность, современность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42845" y="928676"/>
            <a:ext cx="7072361" cy="3997074"/>
          </a:xfrm>
        </p:spPr>
        <p:txBody>
          <a:bodyPr/>
          <a:lstStyle/>
          <a:p>
            <a:pPr lvl="0"/>
            <a:endParaRPr lang="ru-RU" sz="2000" dirty="0" smtClean="0"/>
          </a:p>
          <a:p>
            <a:pPr lvl="0"/>
            <a:r>
              <a:rPr lang="ru-RU" sz="2400" dirty="0" smtClean="0"/>
              <a:t>актуальность для общества (</a:t>
            </a:r>
            <a:r>
              <a:rPr lang="ru-RU" sz="2400" dirty="0" err="1" smtClean="0"/>
              <a:t>востребованность</a:t>
            </a:r>
            <a:r>
              <a:rPr lang="ru-RU" sz="2400" dirty="0" smtClean="0"/>
              <a:t> в современном обществе)</a:t>
            </a:r>
          </a:p>
          <a:p>
            <a:pPr lvl="0"/>
            <a:r>
              <a:rPr lang="ru-RU" sz="2400" dirty="0" smtClean="0"/>
              <a:t>актуальность для образования (соответствие Концепции развития ДО)</a:t>
            </a:r>
          </a:p>
          <a:p>
            <a:pPr lvl="0"/>
            <a:r>
              <a:rPr lang="ru-RU" sz="2400" dirty="0" smtClean="0"/>
              <a:t>актуальность для ребенка (что ребенок приобретет и как изменится)</a:t>
            </a:r>
          </a:p>
          <a:p>
            <a:endParaRPr lang="ru-RU" sz="2000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071934" y="928676"/>
            <a:ext cx="4929222" cy="399707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77" name="Google Shape;177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1148</Words>
  <Application>Microsoft Office PowerPoint</Application>
  <PresentationFormat>Экран (16:9)</PresentationFormat>
  <Paragraphs>246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Escalus template</vt:lpstr>
      <vt:lpstr>Разработка и реализация дополнительных общеобразовательных  общеразвивающих программ в рамках внедрения ПФДО                                     заместитель директора                 ЦРиУП Патрина С.С.</vt:lpstr>
      <vt:lpstr>Федеральные нормативные документы </vt:lpstr>
      <vt:lpstr>Региональные нормативные документы</vt:lpstr>
      <vt:lpstr>Структура ДООП  </vt:lpstr>
      <vt:lpstr>Титульный лист</vt:lpstr>
      <vt:lpstr>Пояснительная записка:</vt:lpstr>
      <vt:lpstr>Приказ 196 «…ДОП должна быть направлена на:</vt:lpstr>
      <vt:lpstr>Презентация PowerPoint</vt:lpstr>
      <vt:lpstr>Актуальность - своевременность, современность  </vt:lpstr>
      <vt:lpstr>Актуальные форматы ДОП</vt:lpstr>
      <vt:lpstr>Новизна </vt:lpstr>
      <vt:lpstr> Срок реализации программы зависит от ее уровня и цели</vt:lpstr>
      <vt:lpstr>Объем программы и режим работы (на группу)                       </vt:lpstr>
      <vt:lpstr>Цель ДООП - это конечный результат </vt:lpstr>
      <vt:lpstr>Задачи ДООП -  это пути достижения цели </vt:lpstr>
      <vt:lpstr>Учебный план - это перечень блоков тем или модулей с указанием количества часов (36 недель) </vt:lpstr>
      <vt:lpstr>Содержание программы включает; </vt:lpstr>
      <vt:lpstr>Планируемые результаты</vt:lpstr>
      <vt:lpstr>Комплекс организационно-педагогических условий </vt:lpstr>
      <vt:lpstr>Презентация PowerPoint</vt:lpstr>
      <vt:lpstr>Методическое обеспечение. </vt:lpstr>
      <vt:lpstr>календарный учебный график</vt:lpstr>
      <vt:lpstr>Список источников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и содержательные аспекты проведения экспертизы ДООП      Методист ЦНМО Патрина С.С.</dc:title>
  <dc:creator>Светлана Патрина</dc:creator>
  <cp:lastModifiedBy>User</cp:lastModifiedBy>
  <cp:revision>107</cp:revision>
  <dcterms:modified xsi:type="dcterms:W3CDTF">2020-11-09T07:50:09Z</dcterms:modified>
</cp:coreProperties>
</file>