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12" r:id="rId3"/>
    <p:sldId id="318" r:id="rId4"/>
    <p:sldId id="319" r:id="rId5"/>
    <p:sldId id="313" r:id="rId6"/>
    <p:sldId id="314" r:id="rId7"/>
    <p:sldId id="315" r:id="rId8"/>
    <p:sldId id="316" r:id="rId9"/>
    <p:sldId id="317" r:id="rId10"/>
    <p:sldId id="320" r:id="rId11"/>
    <p:sldId id="265" r:id="rId12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4DA9"/>
    <a:srgbClr val="001370"/>
    <a:srgbClr val="8EB4E3"/>
    <a:srgbClr val="ED00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890"/>
    </p:cViewPr>
  </p:sorterViewPr>
  <p:notesViewPr>
    <p:cSldViewPr>
      <p:cViewPr varScale="1">
        <p:scale>
          <a:sx n="60" d="100"/>
          <a:sy n="60" d="100"/>
        </p:scale>
        <p:origin x="-253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EE15-7E2E-434A-91EF-57BD5862F3D5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EA21D-3EB4-4EA6-AD85-FF3127482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50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31-10E9-4E34-B1DB-80846BC25AA5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606-1561-4DBD-B3E0-17C12DF68BC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0"/>
            <a:ext cx="12215886" cy="7128792"/>
            <a:chOff x="0" y="-118729"/>
            <a:chExt cx="12037410" cy="6954906"/>
          </a:xfrm>
        </p:grpSpPr>
        <p:pic>
          <p:nvPicPr>
            <p:cNvPr id="8" name="Picture 2" descr="\\main\Проектный офис\Брендирование РМЦ\PHOTO-2019-06-19-10-45-1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18729"/>
              <a:ext cx="9263558" cy="695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\\main\Проектный офис\Брендирование РМЦ\PHOTO-2019-06-19-10-45-1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6"/>
            <a:stretch/>
          </p:blipFill>
          <p:spPr bwMode="auto">
            <a:xfrm>
              <a:off x="4644074" y="-118729"/>
              <a:ext cx="7393336" cy="6951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 userDrawn="1"/>
        </p:nvGrpSpPr>
        <p:grpSpPr>
          <a:xfrm>
            <a:off x="11049404" y="188641"/>
            <a:ext cx="806442" cy="818332"/>
            <a:chOff x="6527254" y="1484784"/>
            <a:chExt cx="3168352" cy="3168352"/>
          </a:xfrm>
        </p:grpSpPr>
        <p:sp>
          <p:nvSpPr>
            <p:cNvPr id="11" name="Овал 10"/>
            <p:cNvSpPr/>
            <p:nvPr/>
          </p:nvSpPr>
          <p:spPr>
            <a:xfrm>
              <a:off x="6527254" y="1484784"/>
              <a:ext cx="3168352" cy="31683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 descr="C:\Users\speka\Desktop\Без имени-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653" y="1667441"/>
              <a:ext cx="2956953" cy="2900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Овал 12"/>
            <p:cNvSpPr/>
            <p:nvPr/>
          </p:nvSpPr>
          <p:spPr>
            <a:xfrm>
              <a:off x="7689813" y="2637024"/>
              <a:ext cx="1069689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5" descr="C:\Users\speka\Desktop\976px-Coat_of_arms_of_Khabarovsk_Krai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569" y="2732285"/>
              <a:ext cx="679909" cy="840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103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31-10E9-4E34-B1DB-80846BC25AA5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606-1561-4DBD-B3E0-17C12DF68B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23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31-10E9-4E34-B1DB-80846BC25AA5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606-1561-4DBD-B3E0-17C12DF68B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822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31-10E9-4E34-B1DB-80846BC25AA5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606-1561-4DBD-B3E0-17C12DF68B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222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31-10E9-4E34-B1DB-80846BC25AA5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606-1561-4DBD-B3E0-17C12DF68BC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\\main\Проектный офис\Брендирование РМЦ\PHOTO-2019-06-19-10-45-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976"/>
          <a:stretch/>
        </p:blipFill>
        <p:spPr bwMode="auto">
          <a:xfrm>
            <a:off x="0" y="0"/>
            <a:ext cx="9400907" cy="570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main\Проектный офис\Брендирование РМЦ\PHOTO-2019-06-19-10-45-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46" b="19932"/>
          <a:stretch/>
        </p:blipFill>
        <p:spPr bwMode="auto">
          <a:xfrm>
            <a:off x="4712931" y="0"/>
            <a:ext cx="7502955" cy="570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main\Проектный офис\Брендирование РМЦ\PHOTO-2019-06-19-10-45-19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445" b="19976"/>
          <a:stretch/>
        </p:blipFill>
        <p:spPr bwMode="auto">
          <a:xfrm>
            <a:off x="19363" y="5177051"/>
            <a:ext cx="12196523" cy="168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 userDrawn="1"/>
        </p:nvGrpSpPr>
        <p:grpSpPr>
          <a:xfrm>
            <a:off x="11049404" y="188641"/>
            <a:ext cx="806442" cy="818332"/>
            <a:chOff x="6527254" y="1484784"/>
            <a:chExt cx="3168352" cy="3168352"/>
          </a:xfrm>
        </p:grpSpPr>
        <p:sp>
          <p:nvSpPr>
            <p:cNvPr id="12" name="Овал 11"/>
            <p:cNvSpPr/>
            <p:nvPr/>
          </p:nvSpPr>
          <p:spPr>
            <a:xfrm>
              <a:off x="6527254" y="1484784"/>
              <a:ext cx="3168352" cy="31683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2" descr="C:\Users\speka\Desktop\Без имени-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653" y="1667441"/>
              <a:ext cx="2956953" cy="2900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7689813" y="2637024"/>
              <a:ext cx="1069689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5" descr="C:\Users\speka\Desktop\976px-Coat_of_arms_of_Khabarovsk_Krai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569" y="2732285"/>
              <a:ext cx="679909" cy="840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37612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31-10E9-4E34-B1DB-80846BC25AA5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606-1561-4DBD-B3E0-17C12DF68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-97482" y="0"/>
            <a:ext cx="12287894" cy="6957391"/>
            <a:chOff x="0" y="-7764"/>
            <a:chExt cx="12218870" cy="6912000"/>
          </a:xfrm>
        </p:grpSpPr>
        <p:pic>
          <p:nvPicPr>
            <p:cNvPr id="10" name="Picture 4" descr="C:\Users\speka\Desktop\Рисунок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764"/>
              <a:ext cx="12218870" cy="69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7679382" y="2636912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Picture 4" descr="D:\Desktop\Бублик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55" r="34616"/>
          <a:stretch/>
        </p:blipFill>
        <p:spPr bwMode="auto">
          <a:xfrm>
            <a:off x="156242" y="5517232"/>
            <a:ext cx="610372" cy="13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 userDrawn="1"/>
        </p:nvSpPr>
        <p:spPr>
          <a:xfrm>
            <a:off x="5879182" y="1021455"/>
            <a:ext cx="4680520" cy="44237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6077886" y="1196752"/>
            <a:ext cx="4337800" cy="4104456"/>
            <a:chOff x="5969874" y="977876"/>
            <a:chExt cx="4337800" cy="4104456"/>
          </a:xfrm>
        </p:grpSpPr>
        <p:sp>
          <p:nvSpPr>
            <p:cNvPr id="17" name="Овал 16"/>
            <p:cNvSpPr/>
            <p:nvPr/>
          </p:nvSpPr>
          <p:spPr>
            <a:xfrm>
              <a:off x="5969874" y="977876"/>
              <a:ext cx="4337800" cy="4104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C:\Users\speka\Desktop\Без имени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358" y="1337916"/>
              <a:ext cx="3468268" cy="340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Овал 18"/>
            <p:cNvSpPr/>
            <p:nvPr/>
          </p:nvSpPr>
          <p:spPr>
            <a:xfrm>
              <a:off x="7584170" y="2418035"/>
              <a:ext cx="1128898" cy="12961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5" descr="C:\Users\speka\Desktop\976px-Coat_of_arms_of_Khabarovsk_Krai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386" y="2618206"/>
              <a:ext cx="828093" cy="102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24879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31-10E9-4E34-B1DB-80846BC25AA5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606-1561-4DBD-B3E0-17C12DF68B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19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31-10E9-4E34-B1DB-80846BC25AA5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606-1561-4DBD-B3E0-17C12DF68B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105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31-10E9-4E34-B1DB-80846BC25AA5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606-1561-4DBD-B3E0-17C12DF68B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56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31-10E9-4E34-B1DB-80846BC25AA5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606-1561-4DBD-B3E0-17C12DF68B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99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31-10E9-4E34-B1DB-80846BC25AA5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606-1561-4DBD-B3E0-17C12DF68B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90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31-10E9-4E34-B1DB-80846BC25AA5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606-1561-4DBD-B3E0-17C12DF68B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54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F3131-10E9-4E34-B1DB-80846BC25AA5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7C606-1561-4DBD-B3E0-17C12DF68BC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11049404" y="188641"/>
            <a:ext cx="806442" cy="818332"/>
            <a:chOff x="6527254" y="1484784"/>
            <a:chExt cx="3168352" cy="3168352"/>
          </a:xfrm>
        </p:grpSpPr>
        <p:sp>
          <p:nvSpPr>
            <p:cNvPr id="20" name="Овал 19"/>
            <p:cNvSpPr/>
            <p:nvPr/>
          </p:nvSpPr>
          <p:spPr>
            <a:xfrm>
              <a:off x="6527254" y="1484784"/>
              <a:ext cx="3168352" cy="31683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C:\Users\speka\Desktop\Без имени-1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653" y="1667441"/>
              <a:ext cx="2956953" cy="2900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Овал 21"/>
            <p:cNvSpPr/>
            <p:nvPr/>
          </p:nvSpPr>
          <p:spPr>
            <a:xfrm>
              <a:off x="7689813" y="2637024"/>
              <a:ext cx="1069689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5" descr="C:\Users\speka\Desktop\976px-Coat_of_arms_of_Khabarovsk_Krai.svg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569" y="2732285"/>
              <a:ext cx="679909" cy="840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42160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hb_ecocentre@mai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32633" y="1690688"/>
            <a:ext cx="5746549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007943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наставничества: </a:t>
            </a:r>
          </a:p>
          <a:p>
            <a:pPr algn="ctr" defTabSz="1007943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опыт </a:t>
            </a:r>
          </a:p>
          <a:p>
            <a:pPr algn="ctr" defTabSz="1007943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(комплексный подход)</a:t>
            </a:r>
          </a:p>
        </p:txBody>
      </p:sp>
      <p:pic>
        <p:nvPicPr>
          <p:cNvPr id="14" name="Picture 4" descr="D:\Desktop\Бублик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55" r="34616"/>
          <a:stretch/>
        </p:blipFill>
        <p:spPr bwMode="auto">
          <a:xfrm>
            <a:off x="156242" y="5517232"/>
            <a:ext cx="610372" cy="13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8"/>
          <p:cNvSpPr>
            <a:spLocks noChangeArrowheads="1"/>
          </p:cNvSpPr>
          <p:nvPr/>
        </p:nvSpPr>
        <p:spPr bwMode="auto">
          <a:xfrm>
            <a:off x="6828022" y="5544307"/>
            <a:ext cx="5362391" cy="161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984" b="1" dirty="0">
                <a:latin typeface="Arial Narrow" pitchFamily="34" charset="0"/>
                <a:ea typeface="PT Sans" panose="020B0503020203020204" pitchFamily="34" charset="-52"/>
              </a:rPr>
              <a:t> </a:t>
            </a:r>
            <a:r>
              <a:rPr lang="ru-RU" altLang="ru-RU" sz="1984" b="1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директор </a:t>
            </a:r>
            <a:br>
              <a:rPr lang="ru-RU" altLang="ru-RU" sz="1984" b="1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</a:br>
            <a:r>
              <a:rPr lang="ru-RU" altLang="ru-RU" sz="1984" b="1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эколого-биологического центра</a:t>
            </a:r>
          </a:p>
          <a:p>
            <a:pPr>
              <a:defRPr/>
            </a:pPr>
            <a:r>
              <a:rPr lang="ru-RU" altLang="ru-RU" sz="1984" b="1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КГАОУ ДО «Региональный модельный центр» </a:t>
            </a:r>
          </a:p>
          <a:p>
            <a:pPr>
              <a:defRPr/>
            </a:pPr>
            <a:r>
              <a:rPr lang="ru-RU" altLang="ru-RU" sz="1984" b="1" dirty="0">
                <a:solidFill>
                  <a:srgbClr val="00206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ВИЧКАНОВА ОЛЬГА ФЁДОРОВНА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4159322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B00AA0-B106-4518-9B23-A93EAD07E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50" y="0"/>
            <a:ext cx="11809311" cy="68579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наставляемым</a:t>
            </a:r>
          </a:p>
          <a:p>
            <a:pPr marL="0" indent="0" algn="ctr">
              <a:buNone/>
            </a:pP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полезными/интересными были встречи с наставником? 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86%</a:t>
            </a:r>
          </a:p>
          <a:p>
            <a:endParaRPr lang="ru-RU" sz="1200" dirty="0"/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Хотели бы Вы продолжить работу в программе наставничества? 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</a:t>
            </a:r>
          </a:p>
          <a:p>
            <a:endParaRPr lang="ru-RU" sz="1200" dirty="0"/>
          </a:p>
          <a:p>
            <a:pPr lv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предложения и общие впечатления от работы с наставником.</a:t>
            </a:r>
          </a:p>
          <a:p>
            <a:pPr marL="0" indent="0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очень понравилось работать с наставником. Мой наставник – самый лучший!</a:t>
            </a:r>
          </a:p>
          <a:p>
            <a:pPr marL="0" indent="0"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Трудностей возникало мало, потому что наставник всегда подсказывала и помогала, а если и были проблемы, мы быстро с ними разбирались. Наставник помогал во всём и за это ей спасибо</a:t>
            </a:r>
          </a:p>
          <a:p>
            <a:pPr marL="0" indent="0"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Впечатления остались положительные, т.к мой наставник делал всё, чтобы программа для нас, наставляемых, была максимально интересной и познавательной.</a:t>
            </a:r>
          </a:p>
          <a:p>
            <a:pPr marL="0" indent="0"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-Хотелось бы продолжить работу с наставником.</a:t>
            </a:r>
          </a:p>
          <a:p>
            <a:pPr marL="0" indent="0" algn="ctr">
              <a:buNone/>
            </a:pPr>
            <a:endParaRPr lang="ru-RU" i="1" dirty="0"/>
          </a:p>
          <a:p>
            <a:pPr marL="0" indent="0" algn="ctr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BABA80E-8FCC-4B5B-9F05-5277E80B0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1430" y="5327771"/>
            <a:ext cx="4078983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0733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53602" y="3212976"/>
            <a:ext cx="12341496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\\main\Обмен Отделы\КПД\К.И. Спека\соты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84" t="37470"/>
          <a:stretch/>
        </p:blipFill>
        <p:spPr bwMode="auto">
          <a:xfrm rot="5400000">
            <a:off x="7796564" y="2591740"/>
            <a:ext cx="4060644" cy="472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main\Обмен Отделы\КПД\К.И. Спека\соты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84"/>
          <a:stretch/>
        </p:blipFill>
        <p:spPr bwMode="auto">
          <a:xfrm rot="5400000">
            <a:off x="1695913" y="1175429"/>
            <a:ext cx="4060644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-10025" y="4077072"/>
            <a:ext cx="12190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200" dirty="0">
              <a:solidFill>
                <a:srgbClr val="001370"/>
              </a:solidFill>
              <a:latin typeface="Arial Narrow" pitchFamily="34" charset="0"/>
            </a:endParaRPr>
          </a:p>
        </p:txBody>
      </p:sp>
      <p:pic>
        <p:nvPicPr>
          <p:cNvPr id="23" name="Picture 2" descr="\\main\Обмен Отделы\КПД\К.И. Спека\соты.png">
            <a:extLst>
              <a:ext uri="{FF2B5EF4-FFF2-40B4-BE49-F238E27FC236}">
                <a16:creationId xmlns:a16="http://schemas.microsoft.com/office/drawing/2014/main" xmlns="" id="{55F3B773-FEF6-4FB3-9DFF-B0123FB05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84"/>
          <a:stretch/>
        </p:blipFill>
        <p:spPr bwMode="auto">
          <a:xfrm rot="5400000">
            <a:off x="1695913" y="-2047184"/>
            <a:ext cx="4060644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\\main\Обмен Отделы\КПД\К.И. Спека\соты.png">
            <a:extLst>
              <a:ext uri="{FF2B5EF4-FFF2-40B4-BE49-F238E27FC236}">
                <a16:creationId xmlns:a16="http://schemas.microsoft.com/office/drawing/2014/main" xmlns="" id="{C63F0C8A-BFF0-4E4B-A98B-E753060F4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84"/>
          <a:stretch/>
        </p:blipFill>
        <p:spPr bwMode="auto">
          <a:xfrm rot="5400000">
            <a:off x="7988738" y="-2069949"/>
            <a:ext cx="4060644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Объект 21">
            <a:extLst>
              <a:ext uri="{FF2B5EF4-FFF2-40B4-BE49-F238E27FC236}">
                <a16:creationId xmlns:a16="http://schemas.microsoft.com/office/drawing/2014/main" xmlns="" id="{F7C43984-5D44-4378-A6E9-579EFB99A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4810" y="642918"/>
            <a:ext cx="5904656" cy="5547466"/>
          </a:xfr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DF581FB-4197-486B-AFBC-545EEF8337C8}"/>
              </a:ext>
            </a:extLst>
          </p:cNvPr>
          <p:cNvSpPr/>
          <p:nvPr/>
        </p:nvSpPr>
        <p:spPr>
          <a:xfrm>
            <a:off x="3523438" y="5143512"/>
            <a:ext cx="5003975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ПОМОГАЕТ ВЗЛЕТЕТЬ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3166248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Эколого-биологический центр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khb_ecocentre@mail.ru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8-914-156-03-59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Воцап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Вичканова Ольга Фёдоровна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22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638" y="327485"/>
            <a:ext cx="10971372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НАСТАВНИЧЕСТВА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582" y="1268760"/>
            <a:ext cx="11102311" cy="558923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комплекс мероприятий направленных на организацию взаимоотношений наставника и наставляемого в исследовательской и проектной деятельности для развития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высомотивированных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обучающихся края. 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Программа реализовывалась в период проведения Краевой полевой школы «Юный эколог» (29.06 – 08.07.2020)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наставничества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проектной и исследовательской деятельности, направленной на развитие интеллектуальных и творческих способностей учащихся, их одаренности, через наставничество.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30722F2-9E54-498F-BF4E-E810AB505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4189" y="-4266"/>
            <a:ext cx="2016224" cy="127302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C5FB91-8B3D-4D2A-959D-A715BFED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наставничества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D82F987-D0CE-4B89-9508-823427E19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8822" y="1166018"/>
            <a:ext cx="6788944" cy="4525963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083E911-89DB-4013-AD7B-45C84118E7D4}"/>
              </a:ext>
            </a:extLst>
          </p:cNvPr>
          <p:cNvSpPr/>
          <p:nvPr/>
        </p:nvSpPr>
        <p:spPr>
          <a:xfrm>
            <a:off x="2638822" y="5827306"/>
            <a:ext cx="6788944" cy="778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- ребенок</a:t>
            </a:r>
          </a:p>
        </p:txBody>
      </p:sp>
    </p:spTree>
    <p:extLst>
      <p:ext uri="{BB962C8B-B14F-4D97-AF65-F5344CB8AC3E}">
        <p14:creationId xmlns:p14="http://schemas.microsoft.com/office/powerpoint/2010/main" xmlns="" val="1303441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E8EBC7-ABDA-4853-B6F1-3601B55EB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наставничества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07B22A-37C0-4F4C-B196-A26914362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51411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B56AF47-1206-45B8-AD37-1A26261AF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8506" y="1266825"/>
            <a:ext cx="81534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131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548680"/>
            <a:ext cx="10971372" cy="86895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ЭТАПЫ РЕАЛИЗАЦИИ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              ПРОГРАММЫ НАСТАВНИЧЕСТВА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0" y="1417638"/>
            <a:ext cx="11318333" cy="5165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Подготовка программы 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программы;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Определение основных ролей;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Информирование учащихся КОЗЭШ и руководителей филиалов;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Подготовка наставников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базы наставников (заполнение анкет)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Обучение наставников по синхронно - параллельной модели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Формирование базы наставляемых (заполнение анкет)</a:t>
            </a:r>
          </a:p>
          <a:p>
            <a:pPr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F6840E6-9E92-41A3-A2C7-3E628D464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014076" y="4437112"/>
            <a:ext cx="3176335" cy="316835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692696"/>
            <a:ext cx="10971372" cy="5832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организации работы наставников и наставляемых </a:t>
            </a:r>
          </a:p>
          <a:p>
            <a:pPr marL="0" indent="0">
              <a:buNone/>
            </a:pPr>
            <a:endParaRPr lang="ru-RU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наставнических пар или групп;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Стартовое событие: знакомство всех участников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 режиме онлайн;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наставляемых с педагогами образовательной программы краевой полевой школы «Юный эколог» (дистанционно)  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с наставником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«Я расскажу – ты послушай!»,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«Я покажу – ты посмотришь»,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«Сделаем вместе !»,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«Сделай сам – я подскажу!»,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«Сделай сам и расскажи, что сделал!».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FB25F6C-0914-4143-9E9C-D66D099F7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3438" y="3898775"/>
            <a:ext cx="3469462" cy="25987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6614" y="692696"/>
            <a:ext cx="109713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этап: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анкетирование наставников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анкетирование наставляемых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наставников и наставляемых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103D60F-0D5D-4C07-9FCF-ED3A4DC4D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1173" y="3212976"/>
            <a:ext cx="4908065" cy="385981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0" y="-174958"/>
            <a:ext cx="10971372" cy="994122"/>
          </a:xfrm>
        </p:spPr>
        <p:txBody>
          <a:bodyPr/>
          <a:lstStyle/>
          <a:p>
            <a:r>
              <a:rPr lang="ru-RU" dirty="0"/>
              <a:t>Итоги программы наставничества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819164"/>
            <a:ext cx="10971372" cy="6038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Встречные вопросы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точно наставляемые следовали рекомендациям наставника?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из методов обучения Вы считаете наиболее эффективным?</a:t>
            </a:r>
          </a:p>
          <a:p>
            <a:pPr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совместной деятельности наставника и наставляемого Вы приобрели…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исследовательской деятельности водных и околоводных                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экосистем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642CBD-7116-4522-B161-97827E3AD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8489" y="1773267"/>
            <a:ext cx="1602879" cy="117405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3E31298-FED8-46D6-9E12-D15B83B66A92}"/>
              </a:ext>
            </a:extLst>
          </p:cNvPr>
          <p:cNvSpPr/>
          <p:nvPr/>
        </p:nvSpPr>
        <p:spPr>
          <a:xfrm>
            <a:off x="2503327" y="1953162"/>
            <a:ext cx="836042" cy="7957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65,5%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D8AFBBB-F301-436D-8F68-E3A9BB573467}"/>
              </a:ext>
            </a:extLst>
          </p:cNvPr>
          <p:cNvSpPr/>
          <p:nvPr/>
        </p:nvSpPr>
        <p:spPr>
          <a:xfrm>
            <a:off x="6680488" y="1912932"/>
            <a:ext cx="1008112" cy="792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EED6FD6-BBFF-486A-93A2-2414C4DFE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7599" y="3882930"/>
            <a:ext cx="1602879" cy="120061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DCC519C-FAB2-480C-9D4D-6A91123F9AB4}"/>
              </a:ext>
            </a:extLst>
          </p:cNvPr>
          <p:cNvSpPr/>
          <p:nvPr/>
        </p:nvSpPr>
        <p:spPr>
          <a:xfrm>
            <a:off x="457184" y="3383439"/>
            <a:ext cx="4928328" cy="17417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поэтапный разбор практических заданий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по мере необходимости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консультации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изучение материалов и выполнение заданий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</a:p>
          <a:p>
            <a:pPr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CFE4BB1-7D27-4A24-A5FC-645DEB1B0470}"/>
              </a:ext>
            </a:extLst>
          </p:cNvPr>
          <p:cNvSpPr/>
          <p:nvPr/>
        </p:nvSpPr>
        <p:spPr>
          <a:xfrm>
            <a:off x="6652566" y="3431082"/>
            <a:ext cx="5209367" cy="1646436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поэтапный разбор практических заданий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по мере необходимости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консультации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наставника на вопросы по телефону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ACD14DA-CF8E-4C66-8CF9-E306AEB23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606" y="5634312"/>
            <a:ext cx="1080120" cy="80904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558" y="116632"/>
            <a:ext cx="11737304" cy="6624737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ru-RU" sz="39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наставникам  </a:t>
            </a:r>
          </a:p>
          <a:p>
            <a:pPr marL="0" lvl="0" indent="0" algn="ctr">
              <a:buNone/>
            </a:pPr>
            <a:endParaRPr lang="ru-RU" sz="11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понятен алгоритм работы с наставляемыми по программе? 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</a:p>
          <a:p>
            <a:pPr lvl="0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формы поощрения и мотивации для наставляемых вы использовали?</a:t>
            </a:r>
          </a:p>
          <a:p>
            <a:pPr marL="0" lv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похвала за быстрое выполнение задания; оценочное, подбадривающее   </a:t>
            </a:r>
          </a:p>
          <a:p>
            <a:pPr marL="0" lv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обращение; поддержка инициативы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62,5%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похвала за помощь другим участникам программы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предложения и общие впечатления от работы с наставляемыми.</a:t>
            </a:r>
          </a:p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интересно работать с ребятами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Я думаю, ребятам понравилось наша совместная работа.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Не хватало непосредственного общения обучающихся в коллективе и со специалистами в области экологии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of-line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дистанционно.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Работа в команде по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удаленке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мы живем в разных селах, часть заданий выполнялось самостоятельно каждым участником, но на заключительном этапе выполнения каждого задания получался общий результат. 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3A69E9D-8F3F-4951-8152-AE7904C14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5108" y="2263080"/>
            <a:ext cx="2331840" cy="23318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577</Words>
  <Application>Microsoft Office PowerPoint</Application>
  <PresentationFormat>Произвольный</PresentationFormat>
  <Paragraphs>127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ПРОГРАММА НАСТАВНИЧЕСТВА</vt:lpstr>
      <vt:lpstr>Модель наставничества</vt:lpstr>
      <vt:lpstr>Форма наставничества </vt:lpstr>
      <vt:lpstr>         ЭТАПЫ РЕАЛИЗАЦИИ                                  ПРОГРАММЫ НАСТАВНИЧЕСТВА</vt:lpstr>
      <vt:lpstr>Слайд 6</vt:lpstr>
      <vt:lpstr>Слайд 7</vt:lpstr>
      <vt:lpstr>Итоги программы наставничества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Amilo</dc:creator>
  <cp:lastModifiedBy>User</cp:lastModifiedBy>
  <cp:revision>135</cp:revision>
  <dcterms:created xsi:type="dcterms:W3CDTF">2019-03-06T06:46:35Z</dcterms:created>
  <dcterms:modified xsi:type="dcterms:W3CDTF">2020-07-31T02:37:44Z</dcterms:modified>
</cp:coreProperties>
</file>